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handoutMasterIdLst>
    <p:handoutMasterId r:id="rId25"/>
  </p:handoutMasterIdLst>
  <p:sldIdLst>
    <p:sldId id="256" r:id="rId2"/>
    <p:sldId id="257" r:id="rId3"/>
    <p:sldId id="258" r:id="rId4"/>
    <p:sldId id="259" r:id="rId5"/>
    <p:sldId id="260" r:id="rId6"/>
    <p:sldId id="261" r:id="rId7"/>
    <p:sldId id="262" r:id="rId8"/>
    <p:sldId id="263" r:id="rId9"/>
    <p:sldId id="277"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rry Ruff" initials="JR" lastIdx="2" clrIdx="0"/>
  <p:cmAuthor id="2" name="Ivy Wick" initials="IW" lastIdx="1" clrIdx="1">
    <p:extLst>
      <p:ext uri="{19B8F6BF-5375-455C-9EA6-DF929625EA0E}">
        <p15:presenceInfo xmlns:p15="http://schemas.microsoft.com/office/powerpoint/2012/main" userId="S::iwick@smp.org::8a276e13-0cfc-4af6-996b-112183f0d8ef" providerId="AD"/>
      </p:ext>
    </p:extLst>
  </p:cmAuthor>
  <p:cmAuthor id="3" name="Steven Ellair" initials="SE" lastIdx="5" clrIdx="2">
    <p:extLst>
      <p:ext uri="{19B8F6BF-5375-455C-9EA6-DF929625EA0E}">
        <p15:presenceInfo xmlns:p15="http://schemas.microsoft.com/office/powerpoint/2012/main" userId="S::sellair@smp.org::ad70234c-dccd-497b-bfbd-5adad4a1a91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812" autoAdjust="0"/>
    <p:restoredTop sz="79050" autoAdjust="0"/>
  </p:normalViewPr>
  <p:slideViewPr>
    <p:cSldViewPr>
      <p:cViewPr>
        <p:scale>
          <a:sx n="68" d="100"/>
          <a:sy n="68" d="100"/>
        </p:scale>
        <p:origin x="662" y="-123"/>
      </p:cViewPr>
      <p:guideLst>
        <p:guide orient="horz" pos="2160"/>
        <p:guide pos="2880"/>
      </p:guideLst>
    </p:cSldViewPr>
  </p:slideViewPr>
  <p:notesTextViewPr>
    <p:cViewPr>
      <p:scale>
        <a:sx n="100" d="100"/>
        <a:sy n="100" d="100"/>
      </p:scale>
      <p:origin x="0" y="0"/>
    </p:cViewPr>
  </p:notesTextViewPr>
  <p:notesViewPr>
    <p:cSldViewPr>
      <p:cViewPr varScale="1">
        <p:scale>
          <a:sx n="99" d="100"/>
          <a:sy n="99" d="100"/>
        </p:scale>
        <p:origin x="4272"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F9FBF35-D604-3247-8F14-DE363E84DD2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90BEA1E-A0E4-FD41-8A9E-D239540D603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39140DC-7307-6940-9821-3E5B4D608C07}" type="datetimeFigureOut">
              <a:rPr lang="en-US" smtClean="0"/>
              <a:t>12/3/2020</a:t>
            </a:fld>
            <a:endParaRPr lang="en-US" dirty="0"/>
          </a:p>
        </p:txBody>
      </p:sp>
      <p:sp>
        <p:nvSpPr>
          <p:cNvPr id="4" name="Footer Placeholder 3">
            <a:extLst>
              <a:ext uri="{FF2B5EF4-FFF2-40B4-BE49-F238E27FC236}">
                <a16:creationId xmlns:a16="http://schemas.microsoft.com/office/drawing/2014/main" id="{B84587AD-72B8-FF46-BD55-5DBD92BD240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04CC678F-4AEF-0F48-AD90-578991B1F17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BABF54C-42E7-B544-A99D-9691AF2E1856}" type="slidenum">
              <a:rPr lang="en-US" smtClean="0"/>
              <a:t>‹#›</a:t>
            </a:fld>
            <a:endParaRPr lang="en-US" dirty="0"/>
          </a:p>
        </p:txBody>
      </p:sp>
    </p:spTree>
    <p:extLst>
      <p:ext uri="{BB962C8B-B14F-4D97-AF65-F5344CB8AC3E}">
        <p14:creationId xmlns:p14="http://schemas.microsoft.com/office/powerpoint/2010/main" val="42102077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728F2B-10A1-42D5-914E-F298A7E39417}" type="datetimeFigureOut">
              <a:rPr lang="en-US" smtClean="0"/>
              <a:pPr/>
              <a:t>12/3/2020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20DC229-7167-44B8-9A48-0708C090EF13}" type="slidenum">
              <a:rPr lang="en-US" smtClean="0"/>
              <a:pPr/>
              <a:t>‹#›</a:t>
            </a:fld>
            <a:endParaRPr lang="en-US" dirty="0"/>
          </a:p>
        </p:txBody>
      </p:sp>
    </p:spTree>
    <p:extLst>
      <p:ext uri="{BB962C8B-B14F-4D97-AF65-F5344CB8AC3E}">
        <p14:creationId xmlns:p14="http://schemas.microsoft.com/office/powerpoint/2010/main" val="5200579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a:t>
            </a:fld>
            <a:endParaRPr lang="en-US" dirty="0"/>
          </a:p>
        </p:txBody>
      </p:sp>
    </p:spTree>
    <p:extLst>
      <p:ext uri="{BB962C8B-B14F-4D97-AF65-F5344CB8AC3E}">
        <p14:creationId xmlns:p14="http://schemas.microsoft.com/office/powerpoint/2010/main" val="428026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fizkes/Shutterstock.com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dirty="0"/>
              <a:t>The official name for this time of inquiry is the period of evangelization and precatechumenate.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solidFill>
                  <a:schemeClr val="bg1">
                    <a:lumMod val="65000"/>
                  </a:schemeClr>
                </a:solidFill>
              </a:rPr>
              <a:t>If the students have further questions about the process you can find more information at your parish or online. The duration of the Period of Inquiry is flexible.</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10</a:t>
            </a:fld>
            <a:endParaRPr lang="en-US" dirty="0"/>
          </a:p>
        </p:txBody>
      </p:sp>
    </p:spTree>
    <p:extLst>
      <p:ext uri="{BB962C8B-B14F-4D97-AF65-F5344CB8AC3E}">
        <p14:creationId xmlns:p14="http://schemas.microsoft.com/office/powerpoint/2010/main" val="34844367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solidFill>
                  <a:schemeClr val="bg1">
                    <a:lumMod val="65000"/>
                  </a:schemeClr>
                </a:solidFill>
              </a:rPr>
              <a:t>© Chat Karen Studio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It is during this first step that the celebrant asks the candidates if they are prepared to begin their journey. The sponsors and the community also agree to help the new candidates to find and follow Christ. If you have time, refer the students to chapter 4, article 15, in the student book. See who can find the actions the celebrant takes during the Rite of Acceptance.</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11</a:t>
            </a:fld>
            <a:endParaRPr lang="en-US" dirty="0"/>
          </a:p>
        </p:txBody>
      </p:sp>
    </p:spTree>
    <p:extLst>
      <p:ext uri="{BB962C8B-B14F-4D97-AF65-F5344CB8AC3E}">
        <p14:creationId xmlns:p14="http://schemas.microsoft.com/office/powerpoint/2010/main" val="25453683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UfaBizPhoto/Shutterstock.com</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12</a:t>
            </a:fld>
            <a:endParaRPr lang="en-US" dirty="0"/>
          </a:p>
        </p:txBody>
      </p:sp>
    </p:spTree>
    <p:extLst>
      <p:ext uri="{BB962C8B-B14F-4D97-AF65-F5344CB8AC3E}">
        <p14:creationId xmlns:p14="http://schemas.microsoft.com/office/powerpoint/2010/main" val="11663206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Rawpixel.com/Shutterstock.com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Remind the students that catechumens baptized in the early Church spent years preparing for initiation. Today, the duration of the catechumenate varies according to the faith development of the individual catechumen. </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13</a:t>
            </a:fld>
            <a:endParaRPr lang="en-US" dirty="0"/>
          </a:p>
        </p:txBody>
      </p:sp>
    </p:spTree>
    <p:extLst>
      <p:ext uri="{BB962C8B-B14F-4D97-AF65-F5344CB8AC3E}">
        <p14:creationId xmlns:p14="http://schemas.microsoft.com/office/powerpoint/2010/main" val="9840294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 Halfpoint/Shutterstock.com</a:t>
            </a:r>
          </a:p>
          <a:p>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Notes: </a:t>
            </a:r>
            <a:r>
              <a:rPr lang="en-US" dirty="0"/>
              <a:t>This is also referred to as the “Enrollment of Names.”</a:t>
            </a:r>
          </a:p>
          <a:p>
            <a:r>
              <a:rPr lang="en-US" dirty="0"/>
              <a:t>The word </a:t>
            </a:r>
            <a:r>
              <a:rPr lang="en-US" i="1" dirty="0"/>
              <a:t>election</a:t>
            </a:r>
            <a:r>
              <a:rPr lang="en-US" dirty="0"/>
              <a:t> implies a choice. The Church has elected to accept the catechumens for the Sacraments of Christian Initiation. </a:t>
            </a:r>
          </a:p>
          <a:p>
            <a:endParaRPr lang="en-US" dirty="0"/>
          </a:p>
          <a:p>
            <a:r>
              <a:rPr lang="en-US" dirty="0"/>
              <a:t>Tell the students about the requirements to be a godparent: they must be a practicing Catholic, over the age of eighteen, who can support this person in their faith journey. It is their responsibility to show the candidate how to practice the Gospel in their personal and social life, to sustain the candidate in moments of hesitancy and anxiety, and to be a good example. Godparents are chosen for their good qualities.</a:t>
            </a:r>
          </a:p>
        </p:txBody>
      </p:sp>
      <p:sp>
        <p:nvSpPr>
          <p:cNvPr id="4" name="Slide Number Placeholder 3"/>
          <p:cNvSpPr>
            <a:spLocks noGrp="1"/>
          </p:cNvSpPr>
          <p:nvPr>
            <p:ph type="sldNum" sz="quarter" idx="5"/>
          </p:nvPr>
        </p:nvSpPr>
        <p:spPr/>
        <p:txBody>
          <a:bodyPr/>
          <a:lstStyle/>
          <a:p>
            <a:fld id="{720DC229-7167-44B8-9A48-0708C090EF13}" type="slidenum">
              <a:rPr lang="en-US" smtClean="0"/>
              <a:pPr/>
              <a:t>14</a:t>
            </a:fld>
            <a:endParaRPr lang="en-US" dirty="0"/>
          </a:p>
        </p:txBody>
      </p:sp>
    </p:spTree>
    <p:extLst>
      <p:ext uri="{BB962C8B-B14F-4D97-AF65-F5344CB8AC3E}">
        <p14:creationId xmlns:p14="http://schemas.microsoft.com/office/powerpoint/2010/main" val="34842852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Notes: </a:t>
            </a:r>
            <a:r>
              <a:rPr lang="en-US" dirty="0"/>
              <a:t>After the Rite of Election, the liturgy continues with intercessions for the elect. The bishop prays over them, asking that they may be helped and strengthened in the coming days. The candidates are dismissed before the Eucharist. </a:t>
            </a:r>
          </a:p>
          <a:p>
            <a:endParaRPr lang="en-US" dirty="0"/>
          </a:p>
        </p:txBody>
      </p:sp>
      <p:sp>
        <p:nvSpPr>
          <p:cNvPr id="4" name="Slide Number Placeholder 3"/>
          <p:cNvSpPr>
            <a:spLocks noGrp="1"/>
          </p:cNvSpPr>
          <p:nvPr>
            <p:ph type="sldNum" sz="quarter" idx="5"/>
          </p:nvPr>
        </p:nvSpPr>
        <p:spPr/>
        <p:txBody>
          <a:bodyPr/>
          <a:lstStyle/>
          <a:p>
            <a:fld id="{720DC229-7167-44B8-9A48-0708C090EF13}" type="slidenum">
              <a:rPr lang="en-US" smtClean="0"/>
              <a:pPr/>
              <a:t>15</a:t>
            </a:fld>
            <a:endParaRPr lang="en-US" dirty="0"/>
          </a:p>
        </p:txBody>
      </p:sp>
    </p:spTree>
    <p:extLst>
      <p:ext uri="{BB962C8B-B14F-4D97-AF65-F5344CB8AC3E}">
        <p14:creationId xmlns:p14="http://schemas.microsoft.com/office/powerpoint/2010/main" val="34735417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FF0000"/>
                </a:solidFill>
              </a:rPr>
              <a:t>© Thoom/Shutterstock.com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solidFill>
                <a:srgbClr val="FF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1" dirty="0">
                <a:solidFill>
                  <a:srgbClr val="FF0000"/>
                </a:solidFill>
              </a:rPr>
              <a:t>Notes: </a:t>
            </a:r>
            <a:r>
              <a:rPr lang="en-US" dirty="0"/>
              <a:t>This period typically coincides with Lent, which is a time of purification and enlightenment for the whole Church.</a:t>
            </a:r>
          </a:p>
        </p:txBody>
      </p:sp>
      <p:sp>
        <p:nvSpPr>
          <p:cNvPr id="4" name="Slide Number Placeholder 3"/>
          <p:cNvSpPr>
            <a:spLocks noGrp="1"/>
          </p:cNvSpPr>
          <p:nvPr>
            <p:ph type="sldNum" sz="quarter" idx="5"/>
          </p:nvPr>
        </p:nvSpPr>
        <p:spPr/>
        <p:txBody>
          <a:bodyPr/>
          <a:lstStyle/>
          <a:p>
            <a:fld id="{720DC229-7167-44B8-9A48-0708C090EF13}" type="slidenum">
              <a:rPr lang="en-US" smtClean="0"/>
              <a:pPr/>
              <a:t>16</a:t>
            </a:fld>
            <a:endParaRPr lang="en-US" dirty="0"/>
          </a:p>
        </p:txBody>
      </p:sp>
    </p:spTree>
    <p:extLst>
      <p:ext uri="{BB962C8B-B14F-4D97-AF65-F5344CB8AC3E}">
        <p14:creationId xmlns:p14="http://schemas.microsoft.com/office/powerpoint/2010/main" val="15880737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Sunshine Seeds / Shutterstock.com</a:t>
            </a:r>
          </a:p>
          <a:p>
            <a:endParaRPr lang="en-US" dirty="0"/>
          </a:p>
          <a:p>
            <a:r>
              <a:rPr lang="en-US" i="1" dirty="0"/>
              <a:t>Notes: </a:t>
            </a:r>
            <a:r>
              <a:rPr lang="en-US" dirty="0"/>
              <a:t>The scrutinies are followed by an exorcism. This may be a difficult concept for the students to understand. The exorcism is a prayer in which the elect acknowledge their weaknesses and put their trust in God. With hands outstretched over the elect, the priest prays that their hearts may be touched by the Holy Spirit. The exorcism calls on the Holy Spirit to purify the hearts of the elect and make them ready for all the graces God is preparing for them.</a:t>
            </a:r>
          </a:p>
        </p:txBody>
      </p:sp>
      <p:sp>
        <p:nvSpPr>
          <p:cNvPr id="4" name="Slide Number Placeholder 3"/>
          <p:cNvSpPr>
            <a:spLocks noGrp="1"/>
          </p:cNvSpPr>
          <p:nvPr>
            <p:ph type="sldNum" sz="quarter" idx="5"/>
          </p:nvPr>
        </p:nvSpPr>
        <p:spPr/>
        <p:txBody>
          <a:bodyPr/>
          <a:lstStyle/>
          <a:p>
            <a:fld id="{720DC229-7167-44B8-9A48-0708C090EF13}" type="slidenum">
              <a:rPr lang="en-US" smtClean="0"/>
              <a:pPr/>
              <a:t>17</a:t>
            </a:fld>
            <a:endParaRPr lang="en-US" dirty="0"/>
          </a:p>
        </p:txBody>
      </p:sp>
    </p:spTree>
    <p:extLst>
      <p:ext uri="{BB962C8B-B14F-4D97-AF65-F5344CB8AC3E}">
        <p14:creationId xmlns:p14="http://schemas.microsoft.com/office/powerpoint/2010/main" val="29579320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solidFill>
                  <a:srgbClr val="FF0000"/>
                </a:solidFill>
              </a:rPr>
              <a:t>© Bernardo Ramonfaur / Shutterstock.com</a:t>
            </a:r>
          </a:p>
        </p:txBody>
      </p:sp>
      <p:sp>
        <p:nvSpPr>
          <p:cNvPr id="4" name="Slide Number Placeholder 3"/>
          <p:cNvSpPr>
            <a:spLocks noGrp="1"/>
          </p:cNvSpPr>
          <p:nvPr>
            <p:ph type="sldNum" sz="quarter" idx="5"/>
          </p:nvPr>
        </p:nvSpPr>
        <p:spPr/>
        <p:txBody>
          <a:bodyPr/>
          <a:lstStyle/>
          <a:p>
            <a:fld id="{720DC229-7167-44B8-9A48-0708C090EF13}" type="slidenum">
              <a:rPr lang="en-US" smtClean="0"/>
              <a:pPr/>
              <a:t>18</a:t>
            </a:fld>
            <a:endParaRPr lang="en-US" dirty="0"/>
          </a:p>
        </p:txBody>
      </p:sp>
    </p:spTree>
    <p:extLst>
      <p:ext uri="{BB962C8B-B14F-4D97-AF65-F5344CB8AC3E}">
        <p14:creationId xmlns:p14="http://schemas.microsoft.com/office/powerpoint/2010/main" val="23282637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Notes: </a:t>
            </a:r>
            <a:r>
              <a:rPr lang="en-US" dirty="0"/>
              <a:t>If you wish to walk the students through the entire celebration of the Sacraments, please refer to chapter 4, article 17, in the student book. </a:t>
            </a:r>
          </a:p>
          <a:p>
            <a:endParaRPr lang="en-US" dirty="0"/>
          </a:p>
        </p:txBody>
      </p:sp>
      <p:sp>
        <p:nvSpPr>
          <p:cNvPr id="4" name="Slide Number Placeholder 3"/>
          <p:cNvSpPr>
            <a:spLocks noGrp="1"/>
          </p:cNvSpPr>
          <p:nvPr>
            <p:ph type="sldNum" sz="quarter" idx="5"/>
          </p:nvPr>
        </p:nvSpPr>
        <p:spPr/>
        <p:txBody>
          <a:bodyPr/>
          <a:lstStyle/>
          <a:p>
            <a:fld id="{720DC229-7167-44B8-9A48-0708C090EF13}" type="slidenum">
              <a:rPr lang="en-US" smtClean="0"/>
              <a:pPr/>
              <a:t>19</a:t>
            </a:fld>
            <a:endParaRPr lang="en-US" dirty="0"/>
          </a:p>
        </p:txBody>
      </p:sp>
    </p:spTree>
    <p:extLst>
      <p:ext uri="{BB962C8B-B14F-4D97-AF65-F5344CB8AC3E}">
        <p14:creationId xmlns:p14="http://schemas.microsoft.com/office/powerpoint/2010/main" val="15883020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solidFill>
                  <a:schemeClr val="bg1">
                    <a:lumMod val="65000"/>
                  </a:schemeClr>
                </a:solidFill>
              </a:rPr>
              <a:t>© Milkovasa/Shutterstock.com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kern="1200" dirty="0">
                <a:solidFill>
                  <a:schemeClr val="tx1"/>
                </a:solidFill>
                <a:effectLst/>
                <a:latin typeface="+mn-lt"/>
                <a:ea typeface="+mn-ea"/>
                <a:cs typeface="+mn-cs"/>
              </a:rPr>
              <a:t>Introduce the focus of unit 2—the Sacraments of Christian Initiation. This chapter focuses on the Rite of Christian Initiation of Adults. </a:t>
            </a:r>
            <a:endParaRPr lang="en-US"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2</a:t>
            </a:fld>
            <a:endParaRPr lang="en-US" dirty="0"/>
          </a:p>
        </p:txBody>
      </p:sp>
    </p:spTree>
    <p:extLst>
      <p:ext uri="{BB962C8B-B14F-4D97-AF65-F5344CB8AC3E}">
        <p14:creationId xmlns:p14="http://schemas.microsoft.com/office/powerpoint/2010/main" val="23563269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solidFill>
                  <a:srgbClr val="FF0000"/>
                </a:solidFill>
              </a:rPr>
              <a:t>© Bogdan Kurylo / iStockphoto.com</a:t>
            </a:r>
          </a:p>
        </p:txBody>
      </p:sp>
      <p:sp>
        <p:nvSpPr>
          <p:cNvPr id="4" name="Slide Number Placeholder 3"/>
          <p:cNvSpPr>
            <a:spLocks noGrp="1"/>
          </p:cNvSpPr>
          <p:nvPr>
            <p:ph type="sldNum" sz="quarter" idx="5"/>
          </p:nvPr>
        </p:nvSpPr>
        <p:spPr/>
        <p:txBody>
          <a:bodyPr/>
          <a:lstStyle/>
          <a:p>
            <a:fld id="{720DC229-7167-44B8-9A48-0708C090EF13}" type="slidenum">
              <a:rPr lang="en-US" smtClean="0"/>
              <a:pPr/>
              <a:t>20</a:t>
            </a:fld>
            <a:endParaRPr lang="en-US" dirty="0"/>
          </a:p>
        </p:txBody>
      </p:sp>
    </p:spTree>
    <p:extLst>
      <p:ext uri="{BB962C8B-B14F-4D97-AF65-F5344CB8AC3E}">
        <p14:creationId xmlns:p14="http://schemas.microsoft.com/office/powerpoint/2010/main" val="42729613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a:t>© AG Photo Design / Shutterstock.com</a:t>
            </a:r>
            <a:endParaRPr lang="en-US" dirty="0"/>
          </a:p>
          <a:p>
            <a:endParaRPr lang="en-US" dirty="0"/>
          </a:p>
          <a:p>
            <a:r>
              <a:rPr lang="en-US" i="1" dirty="0"/>
              <a:t>Notes: </a:t>
            </a:r>
            <a:r>
              <a:rPr lang="en-US" dirty="0"/>
              <a:t>After the Sacrament of Confirmation, the priest leads the entire assembly in renewing their baptismal promises. This reminds the community of believers that faith must continue to grow after Baptism. After renouncing sin and affirming belief in God, the assembly is sprinkled with the newly blessed baptismal water. At Easter, we are all new again. We all share in the gifts of Baptism and Confirmation. Ask the students to volunteer to share why they think the assembly participates by renewing their baptismal promises.</a:t>
            </a:r>
          </a:p>
        </p:txBody>
      </p:sp>
      <p:sp>
        <p:nvSpPr>
          <p:cNvPr id="4" name="Slide Number Placeholder 3"/>
          <p:cNvSpPr>
            <a:spLocks noGrp="1"/>
          </p:cNvSpPr>
          <p:nvPr>
            <p:ph type="sldNum" sz="quarter" idx="5"/>
          </p:nvPr>
        </p:nvSpPr>
        <p:spPr/>
        <p:txBody>
          <a:bodyPr/>
          <a:lstStyle/>
          <a:p>
            <a:fld id="{720DC229-7167-44B8-9A48-0708C090EF13}" type="slidenum">
              <a:rPr lang="en-US" smtClean="0"/>
              <a:pPr/>
              <a:t>21</a:t>
            </a:fld>
            <a:endParaRPr lang="en-US" dirty="0"/>
          </a:p>
        </p:txBody>
      </p:sp>
    </p:spTree>
    <p:extLst>
      <p:ext uri="{BB962C8B-B14F-4D97-AF65-F5344CB8AC3E}">
        <p14:creationId xmlns:p14="http://schemas.microsoft.com/office/powerpoint/2010/main" val="25907601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Notes: </a:t>
            </a:r>
            <a:r>
              <a:rPr lang="en-US" dirty="0"/>
              <a:t>The newly initiated Catholics are considered </a:t>
            </a:r>
            <a:r>
              <a:rPr lang="en-US" i="1" dirty="0"/>
              <a:t>neophytes,</a:t>
            </a:r>
            <a:r>
              <a:rPr lang="en-US" dirty="0"/>
              <a:t> or beginners. Ask the students who they think would be the best person or people to help a neophyte with their continued reflection on the Sacraments of Initiation and how they can grow in their relationship with Christ and the Church.</a:t>
            </a:r>
          </a:p>
        </p:txBody>
      </p:sp>
      <p:sp>
        <p:nvSpPr>
          <p:cNvPr id="4" name="Slide Number Placeholder 3"/>
          <p:cNvSpPr>
            <a:spLocks noGrp="1"/>
          </p:cNvSpPr>
          <p:nvPr>
            <p:ph type="sldNum" sz="quarter" idx="5"/>
          </p:nvPr>
        </p:nvSpPr>
        <p:spPr/>
        <p:txBody>
          <a:bodyPr/>
          <a:lstStyle/>
          <a:p>
            <a:fld id="{720DC229-7167-44B8-9A48-0708C090EF13}" type="slidenum">
              <a:rPr lang="en-US" smtClean="0"/>
              <a:pPr/>
              <a:t>22</a:t>
            </a:fld>
            <a:endParaRPr lang="en-US" dirty="0"/>
          </a:p>
        </p:txBody>
      </p:sp>
    </p:spTree>
    <p:extLst>
      <p:ext uri="{BB962C8B-B14F-4D97-AF65-F5344CB8AC3E}">
        <p14:creationId xmlns:p14="http://schemas.microsoft.com/office/powerpoint/2010/main" val="33819669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Explain that the period of the catechumenate in the early Church was around three years.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kern="1200" dirty="0">
              <a:solidFill>
                <a:schemeClr val="bg1">
                  <a:lumMod val="65000"/>
                </a:schemeClr>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3</a:t>
            </a:fld>
            <a:endParaRPr lang="en-US" dirty="0"/>
          </a:p>
        </p:txBody>
      </p:sp>
    </p:spTree>
    <p:extLst>
      <p:ext uri="{BB962C8B-B14F-4D97-AF65-F5344CB8AC3E}">
        <p14:creationId xmlns:p14="http://schemas.microsoft.com/office/powerpoint/2010/main" val="39682706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a:t>© Monkey Business Images / Shutterstock.com</a:t>
            </a:r>
          </a:p>
        </p:txBody>
      </p:sp>
      <p:sp>
        <p:nvSpPr>
          <p:cNvPr id="4" name="Slide Number Placeholder 3"/>
          <p:cNvSpPr>
            <a:spLocks noGrp="1"/>
          </p:cNvSpPr>
          <p:nvPr>
            <p:ph type="sldNum" sz="quarter" idx="10"/>
          </p:nvPr>
        </p:nvSpPr>
        <p:spPr/>
        <p:txBody>
          <a:bodyPr/>
          <a:lstStyle/>
          <a:p>
            <a:fld id="{720DC229-7167-44B8-9A48-0708C090EF13}" type="slidenum">
              <a:rPr lang="en-US" smtClean="0"/>
              <a:pPr/>
              <a:t>4</a:t>
            </a:fld>
            <a:endParaRPr lang="en-US" dirty="0"/>
          </a:p>
        </p:txBody>
      </p:sp>
    </p:spTree>
    <p:extLst>
      <p:ext uri="{BB962C8B-B14F-4D97-AF65-F5344CB8AC3E}">
        <p14:creationId xmlns:p14="http://schemas.microsoft.com/office/powerpoint/2010/main" val="17944512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Lincoln Beddoe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kern="1200" dirty="0">
                <a:solidFill>
                  <a:schemeClr val="tx1"/>
                </a:solidFill>
                <a:effectLst/>
                <a:latin typeface="+mn-lt"/>
                <a:ea typeface="+mn-ea"/>
                <a:cs typeface="+mn-cs"/>
              </a:rPr>
              <a:t>Some aspects of the catechumenal process in the early centuries of the Church fell away as circumstances changed. Baptism became more commonly administered in infancy. However, the process of the catechumenate has always included the elements on this slide. </a:t>
            </a:r>
          </a:p>
        </p:txBody>
      </p:sp>
      <p:sp>
        <p:nvSpPr>
          <p:cNvPr id="4" name="Slide Number Placeholder 3"/>
          <p:cNvSpPr>
            <a:spLocks noGrp="1"/>
          </p:cNvSpPr>
          <p:nvPr>
            <p:ph type="sldNum" sz="quarter" idx="10"/>
          </p:nvPr>
        </p:nvSpPr>
        <p:spPr/>
        <p:txBody>
          <a:bodyPr/>
          <a:lstStyle/>
          <a:p>
            <a:fld id="{720DC229-7167-44B8-9A48-0708C090EF13}" type="slidenum">
              <a:rPr lang="en-US" smtClean="0"/>
              <a:pPr/>
              <a:t>5</a:t>
            </a:fld>
            <a:endParaRPr lang="en-US" dirty="0"/>
          </a:p>
        </p:txBody>
      </p:sp>
    </p:spTree>
    <p:extLst>
      <p:ext uri="{BB962C8B-B14F-4D97-AF65-F5344CB8AC3E}">
        <p14:creationId xmlns:p14="http://schemas.microsoft.com/office/powerpoint/2010/main" val="11504870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kern="1200" dirty="0">
                <a:solidFill>
                  <a:schemeClr val="tx1"/>
                </a:solidFill>
                <a:effectLst/>
                <a:latin typeface="+mn-lt"/>
                <a:ea typeface="+mn-ea"/>
                <a:cs typeface="+mn-cs"/>
              </a:rPr>
              <a:t>Be sure to explain to the students that those celebrating according to RCIA are fully initiated during the same liturgy as their Baptism. </a:t>
            </a:r>
            <a:endParaRPr lang="en-US"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6</a:t>
            </a:fld>
            <a:endParaRPr lang="en-US" dirty="0"/>
          </a:p>
        </p:txBody>
      </p:sp>
    </p:spTree>
    <p:extLst>
      <p:ext uri="{BB962C8B-B14F-4D97-AF65-F5344CB8AC3E}">
        <p14:creationId xmlns:p14="http://schemas.microsoft.com/office/powerpoint/2010/main" val="31244540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Billion Photos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An example of someone baptized but not practicing the Catholic faith would be someone baptized in a Protestant church. They would not be baptized again but would be a candidate for the Sacraments of Confirmation and the Eucharist. Also, someone baptized in the Catholic Church but who never practiced the faith would not be baptized again but would also be a candidate for the Sacraments of Confirmation and the Eucharist.</a:t>
            </a:r>
          </a:p>
        </p:txBody>
      </p:sp>
      <p:sp>
        <p:nvSpPr>
          <p:cNvPr id="4" name="Slide Number Placeholder 3"/>
          <p:cNvSpPr>
            <a:spLocks noGrp="1"/>
          </p:cNvSpPr>
          <p:nvPr>
            <p:ph type="sldNum" sz="quarter" idx="10"/>
          </p:nvPr>
        </p:nvSpPr>
        <p:spPr/>
        <p:txBody>
          <a:bodyPr/>
          <a:lstStyle/>
          <a:p>
            <a:fld id="{720DC229-7167-44B8-9A48-0708C090EF13}" type="slidenum">
              <a:rPr lang="en-US" smtClean="0"/>
              <a:pPr/>
              <a:t>7</a:t>
            </a:fld>
            <a:endParaRPr lang="en-US" dirty="0"/>
          </a:p>
        </p:txBody>
      </p:sp>
    </p:spTree>
    <p:extLst>
      <p:ext uri="{BB962C8B-B14F-4D97-AF65-F5344CB8AC3E}">
        <p14:creationId xmlns:p14="http://schemas.microsoft.com/office/powerpoint/2010/main" val="25964929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Solomnikov/Shutterstock.com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kern="1200" dirty="0">
                <a:solidFill>
                  <a:schemeClr val="tx1"/>
                </a:solidFill>
                <a:effectLst/>
                <a:latin typeface="+mn-lt"/>
                <a:ea typeface="+mn-ea"/>
                <a:cs typeface="+mn-cs"/>
              </a:rPr>
              <a:t>Remind the students that each step is preceded by a period of preparation. </a:t>
            </a:r>
          </a:p>
        </p:txBody>
      </p:sp>
      <p:sp>
        <p:nvSpPr>
          <p:cNvPr id="4" name="Slide Number Placeholder 3"/>
          <p:cNvSpPr>
            <a:spLocks noGrp="1"/>
          </p:cNvSpPr>
          <p:nvPr>
            <p:ph type="sldNum" sz="quarter" idx="10"/>
          </p:nvPr>
        </p:nvSpPr>
        <p:spPr/>
        <p:txBody>
          <a:bodyPr/>
          <a:lstStyle/>
          <a:p>
            <a:fld id="{720DC229-7167-44B8-9A48-0708C090EF13}" type="slidenum">
              <a:rPr lang="en-US" smtClean="0"/>
              <a:pPr/>
              <a:t>8</a:t>
            </a:fld>
            <a:endParaRPr lang="en-US" dirty="0"/>
          </a:p>
        </p:txBody>
      </p:sp>
    </p:spTree>
    <p:extLst>
      <p:ext uri="{BB962C8B-B14F-4D97-AF65-F5344CB8AC3E}">
        <p14:creationId xmlns:p14="http://schemas.microsoft.com/office/powerpoint/2010/main" val="19578613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Solomnikov/Shutterstock.com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kern="1200" dirty="0">
                <a:solidFill>
                  <a:schemeClr val="tx1"/>
                </a:solidFill>
                <a:effectLst/>
                <a:latin typeface="+mn-lt"/>
                <a:ea typeface="+mn-ea"/>
                <a:cs typeface="+mn-cs"/>
              </a:rPr>
              <a:t>Remind the students that each step is preceded by a period of preparation. </a:t>
            </a:r>
          </a:p>
        </p:txBody>
      </p:sp>
      <p:sp>
        <p:nvSpPr>
          <p:cNvPr id="4" name="Slide Number Placeholder 3"/>
          <p:cNvSpPr>
            <a:spLocks noGrp="1"/>
          </p:cNvSpPr>
          <p:nvPr>
            <p:ph type="sldNum" sz="quarter" idx="10"/>
          </p:nvPr>
        </p:nvSpPr>
        <p:spPr/>
        <p:txBody>
          <a:bodyPr/>
          <a:lstStyle/>
          <a:p>
            <a:fld id="{720DC229-7167-44B8-9A48-0708C090EF13}" type="slidenum">
              <a:rPr lang="en-US" smtClean="0"/>
              <a:pPr/>
              <a:t>9</a:t>
            </a:fld>
            <a:endParaRPr lang="en-US" dirty="0"/>
          </a:p>
        </p:txBody>
      </p:sp>
    </p:spTree>
    <p:extLst>
      <p:ext uri="{BB962C8B-B14F-4D97-AF65-F5344CB8AC3E}">
        <p14:creationId xmlns:p14="http://schemas.microsoft.com/office/powerpoint/2010/main" val="33935523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lvl1pPr algn="ctr">
              <a:defRPr sz="4400" b="1">
                <a:solidFill>
                  <a:schemeClr val="tx1"/>
                </a:solidFill>
                <a:effectLst>
                  <a:outerShdw blurRad="50800" dist="50800" dir="5400000" algn="ctr" rotWithShape="0">
                    <a:schemeClr val="bg1">
                      <a:lumMod val="85000"/>
                    </a:schemeClr>
                  </a:outerShdw>
                </a:effectLst>
                <a:latin typeface="Arial" pitchFamily="34" charset="0"/>
                <a:cs typeface="Arial" pitchFamily="34" charset="0"/>
              </a:defRPr>
            </a:lvl1pPr>
          </a:lstStyle>
          <a:p>
            <a:r>
              <a:rPr lang="en-US" dirty="0"/>
              <a:t>Click to edit Master title style</a:t>
            </a:r>
          </a:p>
        </p:txBody>
      </p:sp>
      <p:sp>
        <p:nvSpPr>
          <p:cNvPr id="9" name="Text Placeholder 8"/>
          <p:cNvSpPr>
            <a:spLocks noGrp="1"/>
          </p:cNvSpPr>
          <p:nvPr>
            <p:ph type="body" sz="quarter" idx="10" hasCustomPrompt="1"/>
          </p:nvPr>
        </p:nvSpPr>
        <p:spPr>
          <a:xfrm>
            <a:off x="7543800" y="6019800"/>
            <a:ext cx="1676400" cy="304800"/>
          </a:xfrm>
        </p:spPr>
        <p:txBody>
          <a:bodyPr lIns="0" anchor="ctr" anchorCtr="0">
            <a:normAutofit/>
          </a:bodyPr>
          <a:lstStyle>
            <a:lvl1pPr algn="l">
              <a:buNone/>
              <a:defRPr sz="800">
                <a:solidFill>
                  <a:schemeClr val="bg1">
                    <a:lumMod val="50000"/>
                  </a:schemeClr>
                </a:solidFill>
              </a:defRPr>
            </a:lvl1pPr>
          </a:lstStyle>
          <a:p>
            <a:pPr lvl="0"/>
            <a:r>
              <a:rPr lang="en-US" dirty="0"/>
              <a:t>Document # TX000000</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1752600"/>
            <a:ext cx="6477000" cy="4373563"/>
          </a:xfrm>
        </p:spPr>
        <p:txBody>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1143000"/>
            <a:ext cx="8229600" cy="914400"/>
          </a:xfrm>
        </p:spPr>
        <p:txBody>
          <a:bodyPr>
            <a:normAutofit/>
          </a:bodyPr>
          <a:lstStyle>
            <a:lvl1pPr algn="l">
              <a:defRPr sz="2800" b="1" baseline="0">
                <a:latin typeface="Arial" pitchFamily="34" charset="0"/>
                <a:cs typeface="Arial" pitchFamily="34" charset="0"/>
              </a:defRPr>
            </a:lvl1pPr>
          </a:lstStyle>
          <a:p>
            <a:r>
              <a:rPr lang="en-US" dirty="0"/>
              <a:t>Click to edit Master title style</a:t>
            </a:r>
            <a:br>
              <a:rPr lang="en-US" dirty="0"/>
            </a:br>
            <a:r>
              <a:rPr lang="en-US" dirty="0"/>
              <a:t>2 line title</a:t>
            </a:r>
          </a:p>
        </p:txBody>
      </p:sp>
      <p:sp>
        <p:nvSpPr>
          <p:cNvPr id="3" name="Content Placeholder 2"/>
          <p:cNvSpPr>
            <a:spLocks noGrp="1"/>
          </p:cNvSpPr>
          <p:nvPr>
            <p:ph idx="1"/>
          </p:nvPr>
        </p:nvSpPr>
        <p:spPr>
          <a:xfrm>
            <a:off x="1371600" y="2209800"/>
            <a:ext cx="64770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838200"/>
            <a:ext cx="7772400" cy="5794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72" r:id="rId4"/>
    <p:sldLayoutId id="2147483651" r:id="rId5"/>
    <p:sldLayoutId id="2147483674" r:id="rId6"/>
    <p:sldLayoutId id="2147483652" r:id="rId7"/>
    <p:sldLayoutId id="2147483655" r:id="rId8"/>
  </p:sldLayoutIdLst>
  <p:txStyles>
    <p:title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1"/>
            <a:ext cx="9144000" cy="1371600"/>
          </a:xfrm>
        </p:spPr>
        <p:txBody>
          <a:bodyPr>
            <a:normAutofit fontScale="90000"/>
          </a:bodyPr>
          <a:lstStyle/>
          <a:p>
            <a:r>
              <a:rPr lang="en-US" dirty="0"/>
              <a:t>The Rite of Christian </a:t>
            </a:r>
            <a:br>
              <a:rPr lang="en-US" dirty="0"/>
            </a:br>
            <a:r>
              <a:rPr lang="en-US" dirty="0"/>
              <a:t>Initiation of Adults</a:t>
            </a:r>
          </a:p>
        </p:txBody>
      </p:sp>
      <p:sp>
        <p:nvSpPr>
          <p:cNvPr id="3" name="Subtitle 2"/>
          <p:cNvSpPr txBox="1">
            <a:spLocks/>
          </p:cNvSpPr>
          <p:nvPr/>
        </p:nvSpPr>
        <p:spPr>
          <a:xfrm>
            <a:off x="0" y="3810000"/>
            <a:ext cx="9144000" cy="990600"/>
          </a:xfrm>
          <a:prstGeom prst="rect">
            <a:avLst/>
          </a:prstGeom>
        </p:spPr>
        <p:txBody>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i="1" dirty="0"/>
              <a:t>Sacraments and God’s Grace</a:t>
            </a:r>
          </a:p>
          <a:p>
            <a:pPr marL="0" indent="0" algn="ctr">
              <a:buNone/>
            </a:pPr>
            <a:r>
              <a:rPr lang="en-US" dirty="0"/>
              <a:t>Unit 2, Chapter 4</a:t>
            </a:r>
          </a:p>
        </p:txBody>
      </p:sp>
      <p:sp>
        <p:nvSpPr>
          <p:cNvPr id="5" name="Text Placeholder 3"/>
          <p:cNvSpPr>
            <a:spLocks noGrp="1"/>
          </p:cNvSpPr>
          <p:nvPr/>
        </p:nvSpPr>
        <p:spPr>
          <a:xfrm>
            <a:off x="0" y="5562600"/>
            <a:ext cx="9144000" cy="123111"/>
          </a:xfrm>
          <a:prstGeom prst="rect">
            <a:avLst/>
          </a:prstGeom>
        </p:spPr>
        <p:txBody>
          <a:bodyPr vert="horz" wrap="square" lIns="0" tIns="0" rIns="0" bIns="0" rtlCol="0" anchor="ctr" anchorCtr="0">
            <a:spAutoFit/>
          </a:bodyPr>
          <a:lstStyle>
            <a:lvl1pPr marL="342900" indent="-342900" algn="l" defTabSz="914400" rtl="0" eaLnBrk="1" latinLnBrk="0" hangingPunct="1">
              <a:spcBef>
                <a:spcPct val="20000"/>
              </a:spcBef>
              <a:buFont typeface="Arial" pitchFamily="34" charset="0"/>
              <a:buNone/>
              <a:defRPr sz="800" kern="1200">
                <a:solidFill>
                  <a:schemeClr val="bg1">
                    <a:lumMod val="50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t>Document #: TX006844</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90600"/>
            <a:ext cx="8229600" cy="533400"/>
          </a:xfrm>
        </p:spPr>
        <p:txBody>
          <a:bodyPr/>
          <a:lstStyle/>
          <a:p>
            <a:r>
              <a:rPr lang="en-US" dirty="0"/>
              <a:t>Period of Inquiry</a:t>
            </a:r>
          </a:p>
        </p:txBody>
      </p:sp>
      <p:sp>
        <p:nvSpPr>
          <p:cNvPr id="3" name="Content Placeholder 2"/>
          <p:cNvSpPr>
            <a:spLocks noGrp="1"/>
          </p:cNvSpPr>
          <p:nvPr>
            <p:ph idx="1"/>
          </p:nvPr>
        </p:nvSpPr>
        <p:spPr>
          <a:xfrm>
            <a:off x="838200" y="1623218"/>
            <a:ext cx="7467600" cy="4373563"/>
          </a:xfrm>
        </p:spPr>
        <p:txBody>
          <a:bodyPr>
            <a:normAutofit/>
          </a:bodyPr>
          <a:lstStyle/>
          <a:p>
            <a:pPr marL="231775" indent="-231775">
              <a:lnSpc>
                <a:spcPct val="114000"/>
              </a:lnSpc>
              <a:spcBef>
                <a:spcPts val="0"/>
              </a:spcBef>
            </a:pPr>
            <a:r>
              <a:rPr lang="en-US" dirty="0"/>
              <a:t>A person being baptized in the Catholic Church begins by becoming an “inquirer.”</a:t>
            </a:r>
          </a:p>
          <a:p>
            <a:pPr marL="231775" indent="-231775">
              <a:lnSpc>
                <a:spcPct val="114000"/>
              </a:lnSpc>
              <a:spcBef>
                <a:spcPts val="0"/>
              </a:spcBef>
            </a:pPr>
            <a:r>
              <a:rPr lang="en-US" dirty="0"/>
              <a:t>During this time, the </a:t>
            </a:r>
            <a:br>
              <a:rPr lang="en-US" dirty="0"/>
            </a:br>
            <a:r>
              <a:rPr lang="en-US" dirty="0"/>
              <a:t>inquirer listens to the </a:t>
            </a:r>
            <a:br>
              <a:rPr lang="en-US" dirty="0"/>
            </a:br>
            <a:r>
              <a:rPr lang="en-US" dirty="0"/>
              <a:t>Good News, learns </a:t>
            </a:r>
            <a:br>
              <a:rPr lang="en-US" dirty="0"/>
            </a:br>
            <a:r>
              <a:rPr lang="en-US" dirty="0"/>
              <a:t>about the Catholic faith, </a:t>
            </a:r>
            <a:br>
              <a:rPr lang="en-US" dirty="0"/>
            </a:br>
            <a:r>
              <a:rPr lang="en-US" dirty="0"/>
              <a:t>and discerns a call to </a:t>
            </a:r>
            <a:br>
              <a:rPr lang="en-US" dirty="0"/>
            </a:br>
            <a:r>
              <a:rPr lang="en-US" dirty="0"/>
              <a:t>live the Gospel life as </a:t>
            </a:r>
            <a:br>
              <a:rPr lang="en-US" dirty="0"/>
            </a:br>
            <a:r>
              <a:rPr lang="en-US" dirty="0"/>
              <a:t>a Catholic.</a:t>
            </a:r>
          </a:p>
        </p:txBody>
      </p:sp>
      <p:pic>
        <p:nvPicPr>
          <p:cNvPr id="5" name="Picture 4" descr="A person standing in front of a window&#10;&#10;Description automatically generated">
            <a:extLst>
              <a:ext uri="{FF2B5EF4-FFF2-40B4-BE49-F238E27FC236}">
                <a16:creationId xmlns:a16="http://schemas.microsoft.com/office/drawing/2014/main" id="{7A91B797-1705-4F97-BD5C-D95F5361067C}"/>
              </a:ext>
            </a:extLst>
          </p:cNvPr>
          <p:cNvPicPr>
            <a:picLocks noChangeAspect="1"/>
          </p:cNvPicPr>
          <p:nvPr/>
        </p:nvPicPr>
        <p:blipFill rotWithShape="1">
          <a:blip r:embed="rId3">
            <a:extLst>
              <a:ext uri="{28A0092B-C50C-407E-A947-70E740481C1C}">
                <a14:useLocalDpi xmlns:a14="http://schemas.microsoft.com/office/drawing/2010/main" val="0"/>
              </a:ext>
            </a:extLst>
          </a:blip>
          <a:srcRect l="2912" t="419" r="9835" b="-419"/>
          <a:stretch/>
        </p:blipFill>
        <p:spPr>
          <a:xfrm>
            <a:off x="4572000" y="2667000"/>
            <a:ext cx="4566213" cy="3490586"/>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14400"/>
            <a:ext cx="6781800" cy="990600"/>
          </a:xfrm>
        </p:spPr>
        <p:txBody>
          <a:bodyPr>
            <a:noAutofit/>
          </a:bodyPr>
          <a:lstStyle/>
          <a:p>
            <a:r>
              <a:rPr lang="en-US" dirty="0"/>
              <a:t>First Step: Acceptance into </a:t>
            </a:r>
            <a:br>
              <a:rPr lang="en-US" dirty="0"/>
            </a:br>
            <a:r>
              <a:rPr lang="en-US" dirty="0"/>
              <a:t>the Order of the Catechumenate</a:t>
            </a:r>
          </a:p>
        </p:txBody>
      </p:sp>
      <p:sp>
        <p:nvSpPr>
          <p:cNvPr id="3" name="Content Placeholder 2"/>
          <p:cNvSpPr>
            <a:spLocks noGrp="1"/>
          </p:cNvSpPr>
          <p:nvPr>
            <p:ph idx="1"/>
          </p:nvPr>
        </p:nvSpPr>
        <p:spPr>
          <a:xfrm>
            <a:off x="4191000" y="1981200"/>
            <a:ext cx="4724400" cy="4144963"/>
          </a:xfrm>
        </p:spPr>
        <p:txBody>
          <a:bodyPr>
            <a:noAutofit/>
          </a:bodyPr>
          <a:lstStyle/>
          <a:p>
            <a:pPr marL="231775" indent="-231775">
              <a:lnSpc>
                <a:spcPct val="114000"/>
              </a:lnSpc>
              <a:spcBef>
                <a:spcPts val="0"/>
              </a:spcBef>
            </a:pPr>
            <a:r>
              <a:rPr lang="en-US" sz="2200" dirty="0"/>
              <a:t>The faith required for Baptism </a:t>
            </a:r>
            <a:br>
              <a:rPr lang="en-US" sz="2200" dirty="0"/>
            </a:br>
            <a:r>
              <a:rPr lang="en-US" sz="2200" dirty="0"/>
              <a:t>is a “beginning” faith, a faith that </a:t>
            </a:r>
            <a:br>
              <a:rPr lang="en-US" sz="2200" dirty="0"/>
            </a:br>
            <a:r>
              <a:rPr lang="en-US" sz="2200" dirty="0"/>
              <a:t>will develop within the community of believers, the Church.</a:t>
            </a:r>
          </a:p>
          <a:p>
            <a:pPr marL="231775" indent="-231775">
              <a:lnSpc>
                <a:spcPct val="114000"/>
              </a:lnSpc>
              <a:spcBef>
                <a:spcPts val="0"/>
              </a:spcBef>
            </a:pPr>
            <a:r>
              <a:rPr lang="en-US" sz="2200" dirty="0"/>
              <a:t>Sponsors must be ready to help the new believers on the road of Christian life.</a:t>
            </a:r>
          </a:p>
          <a:p>
            <a:pPr marL="231775" indent="-231775">
              <a:lnSpc>
                <a:spcPct val="114000"/>
              </a:lnSpc>
              <a:spcBef>
                <a:spcPts val="0"/>
              </a:spcBef>
            </a:pPr>
            <a:r>
              <a:rPr lang="en-US" sz="2200" dirty="0"/>
              <a:t>The entire Christian community is responsible to some extent for the development of the gift of faith given at Baptism. </a:t>
            </a:r>
          </a:p>
        </p:txBody>
      </p:sp>
      <p:pic>
        <p:nvPicPr>
          <p:cNvPr id="5" name="Picture 4" descr="A picture containing indoor, sitting, table, window&#10;&#10;Description automatically generated">
            <a:extLst>
              <a:ext uri="{FF2B5EF4-FFF2-40B4-BE49-F238E27FC236}">
                <a16:creationId xmlns:a16="http://schemas.microsoft.com/office/drawing/2014/main" id="{A5271A7D-E553-4F83-8DD2-4930F605211E}"/>
              </a:ext>
            </a:extLst>
          </p:cNvPr>
          <p:cNvPicPr>
            <a:picLocks noChangeAspect="1"/>
          </p:cNvPicPr>
          <p:nvPr/>
        </p:nvPicPr>
        <p:blipFill rotWithShape="1">
          <a:blip r:embed="rId3">
            <a:extLst>
              <a:ext uri="{28A0092B-C50C-407E-A947-70E740481C1C}">
                <a14:useLocalDpi xmlns:a14="http://schemas.microsoft.com/office/drawing/2010/main" val="0"/>
              </a:ext>
            </a:extLst>
          </a:blip>
          <a:srcRect r="6971"/>
          <a:stretch/>
        </p:blipFill>
        <p:spPr>
          <a:xfrm>
            <a:off x="0" y="2083676"/>
            <a:ext cx="4038600" cy="28956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0090" y="990600"/>
            <a:ext cx="8229600" cy="457200"/>
          </a:xfrm>
        </p:spPr>
        <p:txBody>
          <a:bodyPr>
            <a:normAutofit fontScale="90000"/>
          </a:bodyPr>
          <a:lstStyle/>
          <a:p>
            <a:br>
              <a:rPr lang="en-US" sz="3100" dirty="0"/>
            </a:br>
            <a:r>
              <a:rPr lang="en-US" sz="3100" dirty="0"/>
              <a:t>Period of the Catechumenate</a:t>
            </a:r>
            <a:br>
              <a:rPr lang="en-US" dirty="0"/>
            </a:br>
            <a:endParaRPr lang="en-US" dirty="0"/>
          </a:p>
        </p:txBody>
      </p:sp>
      <p:pic>
        <p:nvPicPr>
          <p:cNvPr id="5" name="Picture 4" descr="A person looking at the camera&#10;&#10;Description automatically generated">
            <a:extLst>
              <a:ext uri="{FF2B5EF4-FFF2-40B4-BE49-F238E27FC236}">
                <a16:creationId xmlns:a16="http://schemas.microsoft.com/office/drawing/2014/main" id="{24A4D016-E8EC-489E-9713-77EB4E77097C}"/>
              </a:ext>
            </a:extLst>
          </p:cNvPr>
          <p:cNvPicPr>
            <a:picLocks noChangeAspect="1"/>
          </p:cNvPicPr>
          <p:nvPr/>
        </p:nvPicPr>
        <p:blipFill rotWithShape="1">
          <a:blip r:embed="rId3">
            <a:extLst>
              <a:ext uri="{28A0092B-C50C-407E-A947-70E740481C1C}">
                <a14:useLocalDpi xmlns:a14="http://schemas.microsoft.com/office/drawing/2010/main" val="0"/>
              </a:ext>
            </a:extLst>
          </a:blip>
          <a:srcRect l="22233" r="7647"/>
          <a:stretch/>
        </p:blipFill>
        <p:spPr>
          <a:xfrm>
            <a:off x="6019800" y="1646237"/>
            <a:ext cx="3124200" cy="2971800"/>
          </a:xfrm>
          <a:prstGeom prst="rect">
            <a:avLst/>
          </a:prstGeom>
        </p:spPr>
      </p:pic>
      <p:sp>
        <p:nvSpPr>
          <p:cNvPr id="3" name="Content Placeholder 2"/>
          <p:cNvSpPr>
            <a:spLocks noGrp="1"/>
          </p:cNvSpPr>
          <p:nvPr>
            <p:ph idx="1"/>
          </p:nvPr>
        </p:nvSpPr>
        <p:spPr>
          <a:xfrm>
            <a:off x="990600" y="1600200"/>
            <a:ext cx="7772400" cy="4724400"/>
          </a:xfrm>
        </p:spPr>
        <p:txBody>
          <a:bodyPr>
            <a:noAutofit/>
          </a:bodyPr>
          <a:lstStyle/>
          <a:p>
            <a:pPr marL="0" indent="0">
              <a:lnSpc>
                <a:spcPct val="114000"/>
              </a:lnSpc>
              <a:spcBef>
                <a:spcPts val="0"/>
              </a:spcBef>
              <a:buNone/>
            </a:pPr>
            <a:r>
              <a:rPr lang="en-US" sz="2000" dirty="0"/>
              <a:t>The catechumenate is a time of formation. </a:t>
            </a:r>
            <a:br>
              <a:rPr lang="en-US" sz="2000" dirty="0"/>
            </a:br>
            <a:r>
              <a:rPr lang="en-US" sz="2000" dirty="0"/>
              <a:t>Here is how catechumenal formation </a:t>
            </a:r>
            <a:br>
              <a:rPr lang="en-US" sz="2000" dirty="0"/>
            </a:br>
            <a:r>
              <a:rPr lang="en-US" sz="2000" dirty="0"/>
              <a:t>is carried out:</a:t>
            </a:r>
          </a:p>
          <a:p>
            <a:pPr marL="346075" indent="-346075">
              <a:lnSpc>
                <a:spcPct val="114000"/>
              </a:lnSpc>
              <a:spcBef>
                <a:spcPts val="0"/>
              </a:spcBef>
              <a:buAutoNum type="arabicPeriod"/>
            </a:pPr>
            <a:r>
              <a:rPr lang="en-US" sz="2000" b="1" dirty="0"/>
              <a:t>Catechesis:</a:t>
            </a:r>
            <a:r>
              <a:rPr lang="en-US" sz="2000" dirty="0"/>
              <a:t> Aims to help the </a:t>
            </a:r>
            <a:br>
              <a:rPr lang="en-US" sz="2000" dirty="0"/>
            </a:br>
            <a:r>
              <a:rPr lang="en-US" sz="2000" dirty="0"/>
              <a:t>catechumens understand Church </a:t>
            </a:r>
            <a:br>
              <a:rPr lang="en-US" sz="2000" dirty="0"/>
            </a:br>
            <a:r>
              <a:rPr lang="en-US" sz="2000" dirty="0"/>
              <a:t>teaching but also introduces them </a:t>
            </a:r>
            <a:br>
              <a:rPr lang="en-US" sz="2000" dirty="0"/>
            </a:br>
            <a:r>
              <a:rPr lang="en-US" sz="2000" dirty="0"/>
              <a:t>to the mystery of Christ.</a:t>
            </a:r>
          </a:p>
          <a:p>
            <a:pPr marL="346075" indent="-346075">
              <a:lnSpc>
                <a:spcPct val="114000"/>
              </a:lnSpc>
              <a:spcBef>
                <a:spcPts val="0"/>
              </a:spcBef>
              <a:buAutoNum type="arabicPeriod"/>
            </a:pPr>
            <a:r>
              <a:rPr lang="en-US" sz="2000" b="1" dirty="0"/>
              <a:t>Spiritual development: </a:t>
            </a:r>
            <a:r>
              <a:rPr lang="en-US" sz="2000" dirty="0"/>
              <a:t>The spiritual </a:t>
            </a:r>
            <a:br>
              <a:rPr lang="en-US" sz="2000" dirty="0"/>
            </a:br>
            <a:r>
              <a:rPr lang="en-US" sz="2000" dirty="0"/>
              <a:t>life of the catechumens deepens </a:t>
            </a:r>
            <a:br>
              <a:rPr lang="en-US" sz="2000" dirty="0"/>
            </a:br>
            <a:r>
              <a:rPr lang="en-US" sz="2000" dirty="0"/>
              <a:t>through their participation in the life of the community. They learn to pray, to witness to the Gospel through words and actions, and to live rooted in the hope that Christ makes possible.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0341F8F-C508-4AFB-AFCB-76B61AADD24C}"/>
              </a:ext>
            </a:extLst>
          </p:cNvPr>
          <p:cNvSpPr txBox="1"/>
          <p:nvPr/>
        </p:nvSpPr>
        <p:spPr bwMode="auto">
          <a:xfrm>
            <a:off x="1121978" y="1690252"/>
            <a:ext cx="4821621" cy="4189687"/>
          </a:xfrm>
          <a:prstGeom prst="rect">
            <a:avLst/>
          </a:prstGeom>
        </p:spPr>
        <p:txBody>
          <a:bodyPr vert="horz" lIns="91440" tIns="45720" rIns="91440" bIns="45720" rtlCol="0">
            <a:noAutofit/>
          </a:bodyPr>
          <a:lstStyle/>
          <a:p>
            <a:pPr marL="346075" indent="-346075">
              <a:lnSpc>
                <a:spcPct val="114000"/>
              </a:lnSpc>
            </a:pPr>
            <a:r>
              <a:rPr lang="en-US" sz="2200" dirty="0">
                <a:latin typeface="Arial" pitchFamily="34" charset="0"/>
                <a:cs typeface="Arial" pitchFamily="34" charset="0"/>
              </a:rPr>
              <a:t>3. 	</a:t>
            </a:r>
            <a:r>
              <a:rPr lang="en-US" sz="2200" b="1" dirty="0">
                <a:latin typeface="Arial" pitchFamily="34" charset="0"/>
                <a:cs typeface="Arial" pitchFamily="34" charset="0"/>
              </a:rPr>
              <a:t>Liturgy:</a:t>
            </a:r>
            <a:r>
              <a:rPr lang="en-US" sz="2200" dirty="0">
                <a:latin typeface="Arial" pitchFamily="34" charset="0"/>
                <a:cs typeface="Arial" pitchFamily="34" charset="0"/>
              </a:rPr>
              <a:t> Catechumens are supported  by liturgical rites, especially celebrations of the Word and during Sunday Mass with the community. </a:t>
            </a:r>
          </a:p>
          <a:p>
            <a:pPr marL="346075" indent="-346075">
              <a:lnSpc>
                <a:spcPct val="114000"/>
              </a:lnSpc>
            </a:pPr>
            <a:r>
              <a:rPr lang="en-US" sz="2200" dirty="0">
                <a:latin typeface="Arial" pitchFamily="34" charset="0"/>
                <a:cs typeface="Arial" pitchFamily="34" charset="0"/>
              </a:rPr>
              <a:t>4. 	</a:t>
            </a:r>
            <a:r>
              <a:rPr lang="en-US" sz="2200" b="1" dirty="0">
                <a:latin typeface="Arial" pitchFamily="34" charset="0"/>
                <a:cs typeface="Arial" pitchFamily="34" charset="0"/>
              </a:rPr>
              <a:t>Apostolic witness: </a:t>
            </a:r>
            <a:r>
              <a:rPr lang="en-US" sz="2200" dirty="0">
                <a:latin typeface="Arial" pitchFamily="34" charset="0"/>
                <a:cs typeface="Arial" pitchFamily="34" charset="0"/>
              </a:rPr>
              <a:t>Catechumens learn to work with others to share the Gospel and to build up the Church through the witness of their actions and profession of faith. </a:t>
            </a:r>
          </a:p>
        </p:txBody>
      </p:sp>
      <p:sp>
        <p:nvSpPr>
          <p:cNvPr id="2" name="Title 1"/>
          <p:cNvSpPr>
            <a:spLocks noGrp="1"/>
          </p:cNvSpPr>
          <p:nvPr>
            <p:ph type="body" sz="quarter" idx="12"/>
          </p:nvPr>
        </p:nvSpPr>
        <p:spPr>
          <a:xfrm>
            <a:off x="762000" y="990600"/>
            <a:ext cx="7315200" cy="609600"/>
          </a:xfrm>
        </p:spPr>
        <p:txBody>
          <a:bodyPr vert="horz" lIns="91440" tIns="45720" rIns="91440" bIns="45720" rtlCol="0">
            <a:normAutofit/>
          </a:bodyPr>
          <a:lstStyle/>
          <a:p>
            <a:r>
              <a:rPr lang="en-US" sz="2000" b="1" kern="1200" dirty="0">
                <a:latin typeface="Arial" pitchFamily="34" charset="0"/>
                <a:ea typeface="+mn-ea"/>
                <a:cs typeface="Arial" pitchFamily="34" charset="0"/>
              </a:rPr>
              <a:t>Period of the Catechumenate</a:t>
            </a:r>
            <a:r>
              <a:rPr lang="en-US" sz="2000" dirty="0"/>
              <a:t> (</a:t>
            </a:r>
            <a:r>
              <a:rPr lang="en-US" sz="2000" b="1" kern="1200" dirty="0">
                <a:latin typeface="Arial" pitchFamily="34" charset="0"/>
                <a:ea typeface="+mn-ea"/>
                <a:cs typeface="Arial" pitchFamily="34" charset="0"/>
              </a:rPr>
              <a:t>continued)</a:t>
            </a:r>
          </a:p>
        </p:txBody>
      </p:sp>
      <p:pic>
        <p:nvPicPr>
          <p:cNvPr id="5" name="Picture 4" descr="A group of people standing next to a person in a suit and tie&#10;&#10;Description automatically generated">
            <a:extLst>
              <a:ext uri="{FF2B5EF4-FFF2-40B4-BE49-F238E27FC236}">
                <a16:creationId xmlns:a16="http://schemas.microsoft.com/office/drawing/2014/main" id="{5DB68129-C783-400B-B7FE-8DA2C262355E}"/>
              </a:ext>
            </a:extLst>
          </p:cNvPr>
          <p:cNvPicPr>
            <a:picLocks noChangeAspect="1"/>
          </p:cNvPicPr>
          <p:nvPr/>
        </p:nvPicPr>
        <p:blipFill rotWithShape="1">
          <a:blip r:embed="rId3">
            <a:extLst>
              <a:ext uri="{28A0092B-C50C-407E-A947-70E740481C1C}">
                <a14:useLocalDpi xmlns:a14="http://schemas.microsoft.com/office/drawing/2010/main" val="0"/>
              </a:ext>
            </a:extLst>
          </a:blip>
          <a:srcRect l="31900" t="4706" r="10100" b="-433"/>
          <a:stretch/>
        </p:blipFill>
        <p:spPr>
          <a:xfrm>
            <a:off x="6096000" y="1765139"/>
            <a:ext cx="3048000" cy="3355429"/>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7A3A5-F212-4194-A577-312D8CFF4779}"/>
              </a:ext>
            </a:extLst>
          </p:cNvPr>
          <p:cNvSpPr>
            <a:spLocks noGrp="1"/>
          </p:cNvSpPr>
          <p:nvPr>
            <p:ph type="title"/>
          </p:nvPr>
        </p:nvSpPr>
        <p:spPr>
          <a:xfrm>
            <a:off x="1066800" y="864243"/>
            <a:ext cx="8229600" cy="914400"/>
          </a:xfrm>
        </p:spPr>
        <p:txBody>
          <a:bodyPr/>
          <a:lstStyle/>
          <a:p>
            <a:r>
              <a:rPr lang="en-US" dirty="0"/>
              <a:t>The Rite of Election</a:t>
            </a:r>
          </a:p>
        </p:txBody>
      </p:sp>
      <p:sp>
        <p:nvSpPr>
          <p:cNvPr id="3" name="Content Placeholder 2">
            <a:extLst>
              <a:ext uri="{FF2B5EF4-FFF2-40B4-BE49-F238E27FC236}">
                <a16:creationId xmlns:a16="http://schemas.microsoft.com/office/drawing/2014/main" id="{50C8A047-C888-4CDE-A099-AA89BDCFF788}"/>
              </a:ext>
            </a:extLst>
          </p:cNvPr>
          <p:cNvSpPr>
            <a:spLocks noGrp="1"/>
          </p:cNvSpPr>
          <p:nvPr>
            <p:ph idx="1"/>
          </p:nvPr>
        </p:nvSpPr>
        <p:spPr>
          <a:xfrm>
            <a:off x="1066800" y="1752600"/>
            <a:ext cx="7315200" cy="4445643"/>
          </a:xfrm>
        </p:spPr>
        <p:txBody>
          <a:bodyPr>
            <a:noAutofit/>
          </a:bodyPr>
          <a:lstStyle/>
          <a:p>
            <a:pPr marL="231775" indent="-231775">
              <a:lnSpc>
                <a:spcPct val="114000"/>
              </a:lnSpc>
              <a:spcBef>
                <a:spcPts val="0"/>
              </a:spcBef>
            </a:pPr>
            <a:r>
              <a:rPr lang="en-US" dirty="0"/>
              <a:t>At this point, the catechumens </a:t>
            </a:r>
            <a:br>
              <a:rPr lang="en-US" dirty="0"/>
            </a:br>
            <a:r>
              <a:rPr lang="en-US" dirty="0"/>
              <a:t>are given a new title: the </a:t>
            </a:r>
            <a:r>
              <a:rPr lang="en-US" b="1" dirty="0"/>
              <a:t>elect</a:t>
            </a:r>
            <a:r>
              <a:rPr lang="en-US" dirty="0"/>
              <a:t>.</a:t>
            </a:r>
          </a:p>
          <a:p>
            <a:pPr marL="231775" indent="-231775">
              <a:lnSpc>
                <a:spcPct val="114000"/>
              </a:lnSpc>
              <a:spcBef>
                <a:spcPts val="0"/>
              </a:spcBef>
            </a:pPr>
            <a:r>
              <a:rPr lang="en-US" dirty="0"/>
              <a:t>The Rite of Election is usually </a:t>
            </a:r>
            <a:br>
              <a:rPr lang="en-US" dirty="0"/>
            </a:br>
            <a:r>
              <a:rPr lang="en-US" dirty="0"/>
              <a:t>held on the First Sunday of</a:t>
            </a:r>
            <a:br>
              <a:rPr lang="en-US" dirty="0"/>
            </a:br>
            <a:r>
              <a:rPr lang="en-US" dirty="0"/>
              <a:t>Lent. </a:t>
            </a:r>
          </a:p>
          <a:p>
            <a:pPr marL="231775" indent="-231775">
              <a:lnSpc>
                <a:spcPct val="114000"/>
              </a:lnSpc>
              <a:spcBef>
                <a:spcPts val="0"/>
              </a:spcBef>
            </a:pPr>
            <a:r>
              <a:rPr lang="en-US" dirty="0"/>
              <a:t>The bishop or his delegate admits the candidates to the Rite of Election and to the sacraments. </a:t>
            </a:r>
          </a:p>
          <a:p>
            <a:pPr marL="231775" indent="-231775">
              <a:lnSpc>
                <a:spcPct val="114000"/>
              </a:lnSpc>
              <a:spcBef>
                <a:spcPts val="0"/>
              </a:spcBef>
            </a:pPr>
            <a:r>
              <a:rPr lang="en-US" dirty="0"/>
              <a:t>Sometime before the Rite of Election, those preparing for Baptism choose godparents. </a:t>
            </a:r>
          </a:p>
        </p:txBody>
      </p:sp>
      <p:pic>
        <p:nvPicPr>
          <p:cNvPr id="5" name="Picture 4" descr="A person standing in front of a window&#10;&#10;Description automatically generated">
            <a:extLst>
              <a:ext uri="{FF2B5EF4-FFF2-40B4-BE49-F238E27FC236}">
                <a16:creationId xmlns:a16="http://schemas.microsoft.com/office/drawing/2014/main" id="{B89DB106-D8C6-4580-B495-3707AA3177B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0006" t="8423" r="13115"/>
          <a:stretch/>
        </p:blipFill>
        <p:spPr>
          <a:xfrm>
            <a:off x="5863390" y="1066800"/>
            <a:ext cx="3280610" cy="2606501"/>
          </a:xfrm>
          <a:prstGeom prst="rect">
            <a:avLst/>
          </a:prstGeom>
        </p:spPr>
      </p:pic>
    </p:spTree>
    <p:extLst>
      <p:ext uri="{BB962C8B-B14F-4D97-AF65-F5344CB8AC3E}">
        <p14:creationId xmlns:p14="http://schemas.microsoft.com/office/powerpoint/2010/main" val="36801281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E34960-9AD4-41E6-AA2F-6FBD48478A38}"/>
              </a:ext>
            </a:extLst>
          </p:cNvPr>
          <p:cNvSpPr>
            <a:spLocks noGrp="1"/>
          </p:cNvSpPr>
          <p:nvPr>
            <p:ph type="title"/>
          </p:nvPr>
        </p:nvSpPr>
        <p:spPr>
          <a:xfrm>
            <a:off x="914400" y="914400"/>
            <a:ext cx="8229600" cy="533400"/>
          </a:xfrm>
        </p:spPr>
        <p:txBody>
          <a:bodyPr>
            <a:normAutofit/>
          </a:bodyPr>
          <a:lstStyle/>
          <a:p>
            <a:r>
              <a:rPr lang="en-US" sz="2000" dirty="0"/>
              <a:t>The Rite of Election (continued)</a:t>
            </a:r>
          </a:p>
        </p:txBody>
      </p:sp>
      <p:sp>
        <p:nvSpPr>
          <p:cNvPr id="3" name="Content Placeholder 2">
            <a:extLst>
              <a:ext uri="{FF2B5EF4-FFF2-40B4-BE49-F238E27FC236}">
                <a16:creationId xmlns:a16="http://schemas.microsoft.com/office/drawing/2014/main" id="{9A58FC70-E864-4D96-9B7E-0F11A57A542B}"/>
              </a:ext>
            </a:extLst>
          </p:cNvPr>
          <p:cNvSpPr>
            <a:spLocks noGrp="1"/>
          </p:cNvSpPr>
          <p:nvPr>
            <p:ph idx="1"/>
          </p:nvPr>
        </p:nvSpPr>
        <p:spPr>
          <a:xfrm>
            <a:off x="1219200" y="1905000"/>
            <a:ext cx="6972300" cy="3657600"/>
          </a:xfrm>
        </p:spPr>
        <p:txBody>
          <a:bodyPr>
            <a:normAutofit/>
          </a:bodyPr>
          <a:lstStyle/>
          <a:p>
            <a:pPr marL="231775" indent="-231775">
              <a:lnSpc>
                <a:spcPct val="114000"/>
              </a:lnSpc>
              <a:spcBef>
                <a:spcPts val="0"/>
              </a:spcBef>
            </a:pPr>
            <a:r>
              <a:rPr lang="en-US" dirty="0"/>
              <a:t>The catechumens are presented during the Rite of Election, which happens after the Homily. </a:t>
            </a:r>
          </a:p>
          <a:p>
            <a:pPr marL="231775" indent="-231775">
              <a:lnSpc>
                <a:spcPct val="114000"/>
              </a:lnSpc>
              <a:spcBef>
                <a:spcPts val="0"/>
              </a:spcBef>
            </a:pPr>
            <a:r>
              <a:rPr lang="en-US" dirty="0"/>
              <a:t>The godparents are asked to affirm that the catechumens are worthy and prepared to be admitted to the ranks of the elect, and that they look forward to receiving the Sacraments of Baptism, Confirmation, and the Eucharist at Easter. </a:t>
            </a:r>
          </a:p>
        </p:txBody>
      </p:sp>
    </p:spTree>
    <p:extLst>
      <p:ext uri="{BB962C8B-B14F-4D97-AF65-F5344CB8AC3E}">
        <p14:creationId xmlns:p14="http://schemas.microsoft.com/office/powerpoint/2010/main" val="26285831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522480-EC7A-43A2-AFCA-BF7A40763042}"/>
              </a:ext>
            </a:extLst>
          </p:cNvPr>
          <p:cNvSpPr>
            <a:spLocks noGrp="1"/>
          </p:cNvSpPr>
          <p:nvPr>
            <p:ph type="title"/>
          </p:nvPr>
        </p:nvSpPr>
        <p:spPr>
          <a:xfrm>
            <a:off x="762000" y="833863"/>
            <a:ext cx="8229600" cy="914400"/>
          </a:xfrm>
        </p:spPr>
        <p:txBody>
          <a:bodyPr/>
          <a:lstStyle/>
          <a:p>
            <a:r>
              <a:rPr lang="en-US" dirty="0"/>
              <a:t>Period of Purification and Enlightenment</a:t>
            </a:r>
          </a:p>
        </p:txBody>
      </p:sp>
      <p:sp>
        <p:nvSpPr>
          <p:cNvPr id="3" name="Content Placeholder 2">
            <a:extLst>
              <a:ext uri="{FF2B5EF4-FFF2-40B4-BE49-F238E27FC236}">
                <a16:creationId xmlns:a16="http://schemas.microsoft.com/office/drawing/2014/main" id="{F0175413-FBB1-4112-97E8-E419A607571B}"/>
              </a:ext>
            </a:extLst>
          </p:cNvPr>
          <p:cNvSpPr>
            <a:spLocks noGrp="1"/>
          </p:cNvSpPr>
          <p:nvPr>
            <p:ph idx="1"/>
          </p:nvPr>
        </p:nvSpPr>
        <p:spPr>
          <a:xfrm>
            <a:off x="762000" y="1623218"/>
            <a:ext cx="7772400" cy="3611563"/>
          </a:xfrm>
        </p:spPr>
        <p:txBody>
          <a:bodyPr>
            <a:noAutofit/>
          </a:bodyPr>
          <a:lstStyle/>
          <a:p>
            <a:pPr marL="231775" indent="-231775">
              <a:lnSpc>
                <a:spcPct val="114000"/>
              </a:lnSpc>
              <a:spcBef>
                <a:spcPts val="0"/>
              </a:spcBef>
            </a:pPr>
            <a:r>
              <a:rPr lang="en-US" sz="2200" dirty="0"/>
              <a:t>The Rite of Election begins a period of purification and </a:t>
            </a:r>
            <a:br>
              <a:rPr lang="en-US" sz="2200" dirty="0"/>
            </a:br>
            <a:r>
              <a:rPr lang="en-US" sz="2200" dirty="0"/>
              <a:t>enlightenment. </a:t>
            </a:r>
          </a:p>
          <a:p>
            <a:pPr marL="231775" indent="-231775">
              <a:lnSpc>
                <a:spcPct val="114000"/>
              </a:lnSpc>
              <a:spcBef>
                <a:spcPts val="0"/>
              </a:spcBef>
            </a:pPr>
            <a:r>
              <a:rPr lang="en-US" sz="2200" dirty="0"/>
              <a:t>It is intended to purify and enlighten the minds and </a:t>
            </a:r>
            <a:br>
              <a:rPr lang="en-US" sz="2200" dirty="0"/>
            </a:br>
            <a:r>
              <a:rPr lang="en-US" sz="2200" dirty="0"/>
              <a:t>hearts of the elect.</a:t>
            </a:r>
          </a:p>
          <a:p>
            <a:pPr marL="231775" indent="-231775">
              <a:lnSpc>
                <a:spcPct val="114000"/>
              </a:lnSpc>
              <a:spcBef>
                <a:spcPts val="0"/>
              </a:spcBef>
            </a:pPr>
            <a:r>
              <a:rPr lang="en-US" sz="2200" dirty="0"/>
              <a:t>This involves an examination of </a:t>
            </a:r>
            <a:br>
              <a:rPr lang="en-US" sz="2200" dirty="0"/>
            </a:br>
            <a:r>
              <a:rPr lang="en-US" sz="2200" dirty="0"/>
              <a:t>conscience and doing penance </a:t>
            </a:r>
            <a:br>
              <a:rPr lang="en-US" sz="2200" dirty="0"/>
            </a:br>
            <a:r>
              <a:rPr lang="en-US" sz="2200" dirty="0"/>
              <a:t>as well as deepening one’s </a:t>
            </a:r>
            <a:br>
              <a:rPr lang="en-US" sz="2200" dirty="0"/>
            </a:br>
            <a:r>
              <a:rPr lang="en-US" sz="2200" dirty="0"/>
              <a:t>knowledge of, and relationship </a:t>
            </a:r>
            <a:br>
              <a:rPr lang="en-US" sz="2200" dirty="0"/>
            </a:br>
            <a:r>
              <a:rPr lang="en-US" sz="2200" dirty="0"/>
              <a:t>with, Jesus Christ. </a:t>
            </a:r>
          </a:p>
        </p:txBody>
      </p:sp>
      <p:pic>
        <p:nvPicPr>
          <p:cNvPr id="5" name="Picture 4" descr="Diagram&#10;&#10;Description automatically generated">
            <a:extLst>
              <a:ext uri="{FF2B5EF4-FFF2-40B4-BE49-F238E27FC236}">
                <a16:creationId xmlns:a16="http://schemas.microsoft.com/office/drawing/2014/main" id="{36133E21-7675-41B9-A50C-0A6C7BE584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81189" y="3124200"/>
            <a:ext cx="3481811" cy="3052336"/>
          </a:xfrm>
          <a:prstGeom prst="rect">
            <a:avLst/>
          </a:prstGeom>
        </p:spPr>
      </p:pic>
    </p:spTree>
    <p:extLst>
      <p:ext uri="{BB962C8B-B14F-4D97-AF65-F5344CB8AC3E}">
        <p14:creationId xmlns:p14="http://schemas.microsoft.com/office/powerpoint/2010/main" val="26990124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56BD4F-9082-4FED-B836-D6306A52E512}"/>
              </a:ext>
            </a:extLst>
          </p:cNvPr>
          <p:cNvSpPr>
            <a:spLocks noGrp="1"/>
          </p:cNvSpPr>
          <p:nvPr>
            <p:ph type="title"/>
          </p:nvPr>
        </p:nvSpPr>
        <p:spPr>
          <a:xfrm>
            <a:off x="1143000" y="990600"/>
            <a:ext cx="8229600" cy="533399"/>
          </a:xfrm>
        </p:spPr>
        <p:txBody>
          <a:bodyPr/>
          <a:lstStyle/>
          <a:p>
            <a:r>
              <a:rPr lang="en-US" dirty="0"/>
              <a:t>Scrutinies</a:t>
            </a:r>
          </a:p>
        </p:txBody>
      </p:sp>
      <p:sp>
        <p:nvSpPr>
          <p:cNvPr id="3" name="Content Placeholder 2">
            <a:extLst>
              <a:ext uri="{FF2B5EF4-FFF2-40B4-BE49-F238E27FC236}">
                <a16:creationId xmlns:a16="http://schemas.microsoft.com/office/drawing/2014/main" id="{25A4A637-58BB-4C20-9E63-63F98FFD8564}"/>
              </a:ext>
            </a:extLst>
          </p:cNvPr>
          <p:cNvSpPr>
            <a:spLocks noGrp="1"/>
          </p:cNvSpPr>
          <p:nvPr>
            <p:ph idx="1"/>
          </p:nvPr>
        </p:nvSpPr>
        <p:spPr>
          <a:xfrm>
            <a:off x="1143000" y="1531715"/>
            <a:ext cx="7910332" cy="5791199"/>
          </a:xfrm>
        </p:spPr>
        <p:txBody>
          <a:bodyPr>
            <a:normAutofit/>
          </a:bodyPr>
          <a:lstStyle/>
          <a:p>
            <a:pPr marL="231775" indent="-231775">
              <a:lnSpc>
                <a:spcPct val="114000"/>
              </a:lnSpc>
              <a:spcBef>
                <a:spcPts val="0"/>
              </a:spcBef>
            </a:pPr>
            <a:r>
              <a:rPr lang="en-US" sz="2200" dirty="0"/>
              <a:t>During this period, the elect </a:t>
            </a:r>
            <a:br>
              <a:rPr lang="en-US" sz="2200" dirty="0"/>
            </a:br>
            <a:r>
              <a:rPr lang="en-US" sz="2200" dirty="0"/>
              <a:t>participate in three scrutinies: </a:t>
            </a:r>
            <a:br>
              <a:rPr lang="en-US" sz="2200" dirty="0"/>
            </a:br>
            <a:r>
              <a:rPr lang="en-US" sz="2200" dirty="0"/>
              <a:t>liturgical rites celebrated on </a:t>
            </a:r>
            <a:br>
              <a:rPr lang="en-US" sz="2200" dirty="0"/>
            </a:br>
            <a:r>
              <a:rPr lang="en-US" sz="2200" dirty="0"/>
              <a:t>the third, fourth, and fifth </a:t>
            </a:r>
            <a:br>
              <a:rPr lang="en-US" sz="2200" dirty="0"/>
            </a:br>
            <a:r>
              <a:rPr lang="en-US" sz="2200" dirty="0"/>
              <a:t>Sundays of Lent. </a:t>
            </a:r>
          </a:p>
          <a:p>
            <a:pPr marL="231775" indent="-231775">
              <a:lnSpc>
                <a:spcPct val="114000"/>
              </a:lnSpc>
              <a:spcBef>
                <a:spcPts val="0"/>
              </a:spcBef>
            </a:pPr>
            <a:r>
              <a:rPr lang="en-US" sz="2200" dirty="0"/>
              <a:t>These rites aid in self-</a:t>
            </a:r>
            <a:br>
              <a:rPr lang="en-US" sz="2200" dirty="0"/>
            </a:br>
            <a:r>
              <a:rPr lang="en-US" sz="2200" dirty="0"/>
              <a:t>examination and repentance and have the spiritual </a:t>
            </a:r>
            <a:br>
              <a:rPr lang="en-US" sz="2200" dirty="0"/>
            </a:br>
            <a:r>
              <a:rPr lang="en-US" sz="2200" dirty="0"/>
              <a:t>purpose of healing any weakness or sin. </a:t>
            </a:r>
          </a:p>
          <a:p>
            <a:pPr marL="231775" indent="-231775">
              <a:lnSpc>
                <a:spcPct val="114000"/>
              </a:lnSpc>
              <a:spcBef>
                <a:spcPts val="0"/>
              </a:spcBef>
            </a:pPr>
            <a:r>
              <a:rPr lang="en-US" sz="2200" dirty="0"/>
              <a:t>The scrutiny takes place after the Homily. The elect </a:t>
            </a:r>
            <a:br>
              <a:rPr lang="en-US" sz="2200" dirty="0"/>
            </a:br>
            <a:r>
              <a:rPr lang="en-US" sz="2200" dirty="0"/>
              <a:t>stand with their heads bowed, or they kneel, while the assembly prays petitions for them. </a:t>
            </a:r>
          </a:p>
          <a:p>
            <a:pPr marL="231775" indent="-231775">
              <a:lnSpc>
                <a:spcPct val="114000"/>
              </a:lnSpc>
              <a:spcBef>
                <a:spcPts val="0"/>
              </a:spcBef>
            </a:pPr>
            <a:endParaRPr lang="en-US" sz="2200" dirty="0"/>
          </a:p>
        </p:txBody>
      </p:sp>
      <p:pic>
        <p:nvPicPr>
          <p:cNvPr id="5" name="Picture 4" descr="A picture containing person, person, standing, looking&#10;&#10;Description automatically generated">
            <a:extLst>
              <a:ext uri="{FF2B5EF4-FFF2-40B4-BE49-F238E27FC236}">
                <a16:creationId xmlns:a16="http://schemas.microsoft.com/office/drawing/2014/main" id="{651193C1-AD75-4251-B212-828E3B6B0EFF}"/>
              </a:ext>
            </a:extLst>
          </p:cNvPr>
          <p:cNvPicPr>
            <a:picLocks noChangeAspect="1"/>
          </p:cNvPicPr>
          <p:nvPr/>
        </p:nvPicPr>
        <p:blipFill rotWithShape="1">
          <a:blip r:embed="rId3">
            <a:extLst>
              <a:ext uri="{28A0092B-C50C-407E-A947-70E740481C1C}">
                <a14:useLocalDpi xmlns:a14="http://schemas.microsoft.com/office/drawing/2010/main" val="0"/>
              </a:ext>
            </a:extLst>
          </a:blip>
          <a:srcRect l="11116" t="5455" r="8014" b="12185"/>
          <a:stretch/>
        </p:blipFill>
        <p:spPr>
          <a:xfrm>
            <a:off x="5410200" y="1143001"/>
            <a:ext cx="3733800" cy="2536396"/>
          </a:xfrm>
          <a:prstGeom prst="rect">
            <a:avLst/>
          </a:prstGeom>
        </p:spPr>
      </p:pic>
    </p:spTree>
    <p:extLst>
      <p:ext uri="{BB962C8B-B14F-4D97-AF65-F5344CB8AC3E}">
        <p14:creationId xmlns:p14="http://schemas.microsoft.com/office/powerpoint/2010/main" val="28359508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8828D4-0CE8-4965-88FA-EE82F74026DA}"/>
              </a:ext>
            </a:extLst>
          </p:cNvPr>
          <p:cNvSpPr>
            <a:spLocks noGrp="1"/>
          </p:cNvSpPr>
          <p:nvPr>
            <p:ph type="title"/>
          </p:nvPr>
        </p:nvSpPr>
        <p:spPr>
          <a:xfrm>
            <a:off x="3352800" y="714739"/>
            <a:ext cx="8229600" cy="914400"/>
          </a:xfrm>
        </p:spPr>
        <p:txBody>
          <a:bodyPr/>
          <a:lstStyle/>
          <a:p>
            <a:r>
              <a:rPr lang="en-US" dirty="0"/>
              <a:t>Two Presentations</a:t>
            </a:r>
          </a:p>
        </p:txBody>
      </p:sp>
      <p:sp>
        <p:nvSpPr>
          <p:cNvPr id="3" name="Content Placeholder 2">
            <a:extLst>
              <a:ext uri="{FF2B5EF4-FFF2-40B4-BE49-F238E27FC236}">
                <a16:creationId xmlns:a16="http://schemas.microsoft.com/office/drawing/2014/main" id="{A199C0CA-A218-4B7B-AD8A-8D846BF4A920}"/>
              </a:ext>
            </a:extLst>
          </p:cNvPr>
          <p:cNvSpPr>
            <a:spLocks noGrp="1"/>
          </p:cNvSpPr>
          <p:nvPr>
            <p:ph idx="1"/>
          </p:nvPr>
        </p:nvSpPr>
        <p:spPr>
          <a:xfrm>
            <a:off x="3352800" y="1524000"/>
            <a:ext cx="5562600" cy="4953000"/>
          </a:xfrm>
        </p:spPr>
        <p:txBody>
          <a:bodyPr>
            <a:noAutofit/>
          </a:bodyPr>
          <a:lstStyle/>
          <a:p>
            <a:pPr marL="0" indent="0">
              <a:lnSpc>
                <a:spcPct val="114000"/>
              </a:lnSpc>
              <a:spcBef>
                <a:spcPts val="0"/>
              </a:spcBef>
              <a:buNone/>
            </a:pPr>
            <a:r>
              <a:rPr lang="en-US" sz="2200" dirty="0"/>
              <a:t>The period of purification and </a:t>
            </a:r>
            <a:br>
              <a:rPr lang="en-US" sz="2200" dirty="0"/>
            </a:br>
            <a:r>
              <a:rPr lang="en-US" sz="2200" dirty="0"/>
              <a:t>enlightenment also includes two presentations: The Apostles’ Creed</a:t>
            </a:r>
            <a:br>
              <a:rPr lang="en-US" sz="2200" dirty="0"/>
            </a:br>
            <a:r>
              <a:rPr lang="en-US" sz="2200" dirty="0"/>
              <a:t>(or Nicene Creed) and the Lord’s Prayer.</a:t>
            </a:r>
          </a:p>
          <a:p>
            <a:pPr marL="231775" indent="-231775">
              <a:lnSpc>
                <a:spcPct val="114000"/>
              </a:lnSpc>
              <a:spcBef>
                <a:spcPts val="0"/>
              </a:spcBef>
            </a:pPr>
            <a:r>
              <a:rPr lang="en-US" sz="2200" dirty="0"/>
              <a:t>The presentations take place on </a:t>
            </a:r>
            <a:br>
              <a:rPr lang="en-US" sz="2200" dirty="0"/>
            </a:br>
            <a:r>
              <a:rPr lang="en-US" sz="2200" dirty="0"/>
              <a:t>weekdays during the third week of Lent (Creed), and the fifth week of Lent (Lord’s Prayer). </a:t>
            </a:r>
          </a:p>
          <a:p>
            <a:pPr marL="231775" indent="-231775">
              <a:lnSpc>
                <a:spcPct val="114000"/>
              </a:lnSpc>
              <a:spcBef>
                <a:spcPts val="0"/>
              </a:spcBef>
            </a:pPr>
            <a:r>
              <a:rPr lang="en-US" sz="2200" dirty="0"/>
              <a:t>The elect are asked to stand and </a:t>
            </a:r>
            <a:r>
              <a:rPr lang="en-US" sz="2200" i="1" dirty="0"/>
              <a:t>listen</a:t>
            </a:r>
            <a:r>
              <a:rPr lang="en-US" sz="2200" dirty="0"/>
              <a:t> as the Creed and the Our Father are recited for them. This represents the personal, spoken handing on of the faith.</a:t>
            </a:r>
          </a:p>
        </p:txBody>
      </p:sp>
      <p:pic>
        <p:nvPicPr>
          <p:cNvPr id="5" name="Picture 4" descr="Shape, arrow&#10;&#10;Description automatically generated">
            <a:extLst>
              <a:ext uri="{FF2B5EF4-FFF2-40B4-BE49-F238E27FC236}">
                <a16:creationId xmlns:a16="http://schemas.microsoft.com/office/drawing/2014/main" id="{FBE5C4E5-4F66-4CF7-8EAA-6F95055A7F7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976131"/>
            <a:ext cx="2650836" cy="4267198"/>
          </a:xfrm>
          <a:prstGeom prst="rect">
            <a:avLst/>
          </a:prstGeom>
        </p:spPr>
      </p:pic>
    </p:spTree>
    <p:extLst>
      <p:ext uri="{BB962C8B-B14F-4D97-AF65-F5344CB8AC3E}">
        <p14:creationId xmlns:p14="http://schemas.microsoft.com/office/powerpoint/2010/main" val="10585194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12CE79-FD4C-460F-8688-32F87D18A90A}"/>
              </a:ext>
            </a:extLst>
          </p:cNvPr>
          <p:cNvSpPr>
            <a:spLocks noGrp="1"/>
          </p:cNvSpPr>
          <p:nvPr>
            <p:ph type="title"/>
          </p:nvPr>
        </p:nvSpPr>
        <p:spPr>
          <a:xfrm>
            <a:off x="1143000" y="915365"/>
            <a:ext cx="6781800" cy="914400"/>
          </a:xfrm>
        </p:spPr>
        <p:txBody>
          <a:bodyPr>
            <a:noAutofit/>
          </a:bodyPr>
          <a:lstStyle/>
          <a:p>
            <a:r>
              <a:rPr lang="en-US" dirty="0"/>
              <a:t>Third Step: Celebration of the Sacraments of Christian Initiation</a:t>
            </a:r>
          </a:p>
        </p:txBody>
      </p:sp>
      <p:sp>
        <p:nvSpPr>
          <p:cNvPr id="3" name="Content Placeholder 2">
            <a:extLst>
              <a:ext uri="{FF2B5EF4-FFF2-40B4-BE49-F238E27FC236}">
                <a16:creationId xmlns:a16="http://schemas.microsoft.com/office/drawing/2014/main" id="{90C0D0F7-4793-44AA-A949-1A47A2D474FC}"/>
              </a:ext>
            </a:extLst>
          </p:cNvPr>
          <p:cNvSpPr>
            <a:spLocks noGrp="1"/>
          </p:cNvSpPr>
          <p:nvPr>
            <p:ph idx="1"/>
          </p:nvPr>
        </p:nvSpPr>
        <p:spPr>
          <a:xfrm>
            <a:off x="1143000" y="2056436"/>
            <a:ext cx="7239000" cy="3886199"/>
          </a:xfrm>
        </p:spPr>
        <p:txBody>
          <a:bodyPr>
            <a:noAutofit/>
          </a:bodyPr>
          <a:lstStyle/>
          <a:p>
            <a:pPr marL="231775" indent="-231775">
              <a:lnSpc>
                <a:spcPct val="114000"/>
              </a:lnSpc>
              <a:spcBef>
                <a:spcPts val="0"/>
              </a:spcBef>
            </a:pPr>
            <a:r>
              <a:rPr lang="en-US" sz="2200" dirty="0"/>
              <a:t>The Easter Vigil is the most appropriate time for the celebration of the Sacraments of Christian Initiation.</a:t>
            </a:r>
          </a:p>
          <a:p>
            <a:pPr marL="231775" indent="-231775">
              <a:lnSpc>
                <a:spcPct val="114000"/>
              </a:lnSpc>
              <a:spcBef>
                <a:spcPts val="0"/>
              </a:spcBef>
            </a:pPr>
            <a:r>
              <a:rPr lang="en-US" sz="2200" dirty="0"/>
              <a:t>The water is blessed. As the elect come forward for Baptism, we pray for them in the Litany of the Saints. </a:t>
            </a:r>
          </a:p>
          <a:p>
            <a:pPr marL="231775" indent="-231775">
              <a:lnSpc>
                <a:spcPct val="114000"/>
              </a:lnSpc>
              <a:spcBef>
                <a:spcPts val="0"/>
              </a:spcBef>
            </a:pPr>
            <a:r>
              <a:rPr lang="en-US" sz="2200" dirty="0"/>
              <a:t>The blessing recalls the meaning of water as God’s creation and its use in the sacraments. </a:t>
            </a:r>
          </a:p>
          <a:p>
            <a:pPr marL="231775" indent="-231775">
              <a:lnSpc>
                <a:spcPct val="114000"/>
              </a:lnSpc>
              <a:spcBef>
                <a:spcPts val="0"/>
              </a:spcBef>
            </a:pPr>
            <a:r>
              <a:rPr lang="en-US" sz="2200" dirty="0"/>
              <a:t>Near the end of the blessing, the Paschal candle </a:t>
            </a:r>
            <a:br>
              <a:rPr lang="en-US" sz="2200" dirty="0"/>
            </a:br>
            <a:r>
              <a:rPr lang="en-US" sz="2200" dirty="0"/>
              <a:t>is lowered into the water (either once or three times) </a:t>
            </a:r>
            <a:br>
              <a:rPr lang="en-US" sz="2200" dirty="0"/>
            </a:br>
            <a:r>
              <a:rPr lang="en-US" sz="2200" dirty="0"/>
              <a:t>as a sign that it is Christ who gives the life and power to the waters of Baptism.</a:t>
            </a:r>
          </a:p>
        </p:txBody>
      </p:sp>
    </p:spTree>
    <p:extLst>
      <p:ext uri="{BB962C8B-B14F-4D97-AF65-F5344CB8AC3E}">
        <p14:creationId xmlns:p14="http://schemas.microsoft.com/office/powerpoint/2010/main" val="32388624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838200"/>
            <a:ext cx="8229600" cy="533400"/>
          </a:xfrm>
        </p:spPr>
        <p:txBody>
          <a:bodyPr anchor="ctr">
            <a:normAutofit/>
          </a:bodyPr>
          <a:lstStyle/>
          <a:p>
            <a:pPr algn="ctr"/>
            <a:r>
              <a:rPr lang="en-US" sz="2400" dirty="0"/>
              <a:t>Chapter Focus Question:</a:t>
            </a:r>
          </a:p>
        </p:txBody>
      </p:sp>
      <p:sp>
        <p:nvSpPr>
          <p:cNvPr id="6" name="Content Placeholder 5"/>
          <p:cNvSpPr>
            <a:spLocks noGrp="1"/>
          </p:cNvSpPr>
          <p:nvPr>
            <p:ph type="body" sz="quarter" idx="12"/>
          </p:nvPr>
        </p:nvSpPr>
        <p:spPr>
          <a:xfrm>
            <a:off x="1219200" y="1295400"/>
            <a:ext cx="6477000" cy="533400"/>
          </a:xfrm>
        </p:spPr>
        <p:txBody>
          <a:bodyPr>
            <a:noAutofit/>
          </a:bodyPr>
          <a:lstStyle/>
          <a:p>
            <a:pPr marL="0" indent="0" algn="ctr"/>
            <a:r>
              <a:rPr lang="en-US" sz="3200" dirty="0">
                <a:solidFill>
                  <a:schemeClr val="tx1"/>
                </a:solidFill>
              </a:rPr>
              <a:t>How do you join the Church </a:t>
            </a:r>
            <a:br>
              <a:rPr lang="en-US" sz="3200" dirty="0">
                <a:solidFill>
                  <a:schemeClr val="tx1"/>
                </a:solidFill>
              </a:rPr>
            </a:br>
            <a:r>
              <a:rPr lang="en-US" sz="3200" dirty="0">
                <a:solidFill>
                  <a:schemeClr val="tx1"/>
                </a:solidFill>
              </a:rPr>
              <a:t>as an adult?</a:t>
            </a:r>
          </a:p>
          <a:p>
            <a:endParaRPr lang="en-US" sz="3200" dirty="0"/>
          </a:p>
        </p:txBody>
      </p:sp>
      <p:pic>
        <p:nvPicPr>
          <p:cNvPr id="3" name="Picture 2" descr="A person talking on a cell phone&#10;&#10;Description automatically generated">
            <a:extLst>
              <a:ext uri="{FF2B5EF4-FFF2-40B4-BE49-F238E27FC236}">
                <a16:creationId xmlns:a16="http://schemas.microsoft.com/office/drawing/2014/main" id="{19327F47-A65F-4ED8-A64F-F5CD05BF27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96506" y="2514600"/>
            <a:ext cx="5750987" cy="3835908"/>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48261F-0FA8-46DC-B7C9-4A11C6BA95D5}"/>
              </a:ext>
            </a:extLst>
          </p:cNvPr>
          <p:cNvSpPr>
            <a:spLocks noGrp="1"/>
          </p:cNvSpPr>
          <p:nvPr>
            <p:ph type="title"/>
          </p:nvPr>
        </p:nvSpPr>
        <p:spPr>
          <a:xfrm>
            <a:off x="914400" y="762000"/>
            <a:ext cx="8229600" cy="914400"/>
          </a:xfrm>
        </p:spPr>
        <p:txBody>
          <a:bodyPr/>
          <a:lstStyle/>
          <a:p>
            <a:r>
              <a:rPr lang="en-US" dirty="0"/>
              <a:t>Essential Elements of Baptism</a:t>
            </a:r>
          </a:p>
        </p:txBody>
      </p:sp>
      <p:sp>
        <p:nvSpPr>
          <p:cNvPr id="3" name="Content Placeholder 2">
            <a:extLst>
              <a:ext uri="{FF2B5EF4-FFF2-40B4-BE49-F238E27FC236}">
                <a16:creationId xmlns:a16="http://schemas.microsoft.com/office/drawing/2014/main" id="{A132B4EA-E0F3-4061-B157-4C56B4AFB34D}"/>
              </a:ext>
            </a:extLst>
          </p:cNvPr>
          <p:cNvSpPr>
            <a:spLocks noGrp="1"/>
          </p:cNvSpPr>
          <p:nvPr>
            <p:ph idx="1"/>
          </p:nvPr>
        </p:nvSpPr>
        <p:spPr>
          <a:xfrm>
            <a:off x="3886200" y="1600200"/>
            <a:ext cx="4800600" cy="3886199"/>
          </a:xfrm>
        </p:spPr>
        <p:txBody>
          <a:bodyPr>
            <a:noAutofit/>
          </a:bodyPr>
          <a:lstStyle/>
          <a:p>
            <a:pPr marL="231775" indent="-231775">
              <a:lnSpc>
                <a:spcPct val="114000"/>
              </a:lnSpc>
              <a:spcBef>
                <a:spcPts val="0"/>
              </a:spcBef>
            </a:pPr>
            <a:r>
              <a:rPr lang="en-US" sz="2200" b="1" dirty="0"/>
              <a:t>White garment: </a:t>
            </a:r>
            <a:r>
              <a:rPr lang="en-US" sz="2200" dirty="0"/>
              <a:t>Immediately after Baptism, the new Christian is given a new white garment. It symbolizes that the newly baptized have clothed themselves in Christ.</a:t>
            </a:r>
          </a:p>
          <a:p>
            <a:pPr marL="231775" indent="-231775">
              <a:lnSpc>
                <a:spcPct val="114000"/>
              </a:lnSpc>
              <a:spcBef>
                <a:spcPts val="0"/>
              </a:spcBef>
            </a:pPr>
            <a:r>
              <a:rPr lang="en-US" sz="2200" b="1" dirty="0"/>
              <a:t>Lighted candle:</a:t>
            </a:r>
            <a:r>
              <a:rPr lang="en-US" sz="2200" dirty="0"/>
              <a:t> The godparents of the newly baptized are called forward. They are given a candle, which they light from the Paschal candle and present to the newly baptized, who are urged to keep alive the flame of faith. </a:t>
            </a:r>
          </a:p>
        </p:txBody>
      </p:sp>
      <p:pic>
        <p:nvPicPr>
          <p:cNvPr id="5" name="Picture 4" descr="A picture containing person, indoor, holding, person&#10;&#10;Description automatically generated">
            <a:extLst>
              <a:ext uri="{FF2B5EF4-FFF2-40B4-BE49-F238E27FC236}">
                <a16:creationId xmlns:a16="http://schemas.microsoft.com/office/drawing/2014/main" id="{3A611ADF-A55F-47D8-AA9C-D6EC82BDB7B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24280"/>
          <a:stretch/>
        </p:blipFill>
        <p:spPr>
          <a:xfrm>
            <a:off x="0" y="1714982"/>
            <a:ext cx="3657600" cy="3224218"/>
          </a:xfrm>
          <a:prstGeom prst="rect">
            <a:avLst/>
          </a:prstGeom>
        </p:spPr>
      </p:pic>
    </p:spTree>
    <p:extLst>
      <p:ext uri="{BB962C8B-B14F-4D97-AF65-F5344CB8AC3E}">
        <p14:creationId xmlns:p14="http://schemas.microsoft.com/office/powerpoint/2010/main" val="22544214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745DA-F238-4522-84F5-484468853ED1}"/>
              </a:ext>
            </a:extLst>
          </p:cNvPr>
          <p:cNvSpPr>
            <a:spLocks noGrp="1"/>
          </p:cNvSpPr>
          <p:nvPr>
            <p:ph type="title"/>
          </p:nvPr>
        </p:nvSpPr>
        <p:spPr>
          <a:xfrm>
            <a:off x="1143000" y="838200"/>
            <a:ext cx="8229600" cy="914400"/>
          </a:xfrm>
        </p:spPr>
        <p:txBody>
          <a:bodyPr/>
          <a:lstStyle/>
          <a:p>
            <a:r>
              <a:rPr lang="en-US" dirty="0"/>
              <a:t>Confirmation</a:t>
            </a:r>
          </a:p>
        </p:txBody>
      </p:sp>
      <p:sp>
        <p:nvSpPr>
          <p:cNvPr id="3" name="Content Placeholder 2">
            <a:extLst>
              <a:ext uri="{FF2B5EF4-FFF2-40B4-BE49-F238E27FC236}">
                <a16:creationId xmlns:a16="http://schemas.microsoft.com/office/drawing/2014/main" id="{FB674908-4987-437C-AD74-D62CCCEBFE65}"/>
              </a:ext>
            </a:extLst>
          </p:cNvPr>
          <p:cNvSpPr>
            <a:spLocks noGrp="1"/>
          </p:cNvSpPr>
          <p:nvPr>
            <p:ph idx="1"/>
          </p:nvPr>
        </p:nvSpPr>
        <p:spPr>
          <a:xfrm>
            <a:off x="1143000" y="1676399"/>
            <a:ext cx="7315200" cy="3962401"/>
          </a:xfrm>
        </p:spPr>
        <p:txBody>
          <a:bodyPr>
            <a:noAutofit/>
          </a:bodyPr>
          <a:lstStyle/>
          <a:p>
            <a:pPr marL="231775" indent="-231775">
              <a:lnSpc>
                <a:spcPct val="114000"/>
              </a:lnSpc>
              <a:spcBef>
                <a:spcPts val="0"/>
              </a:spcBef>
            </a:pPr>
            <a:r>
              <a:rPr lang="en-US" dirty="0"/>
              <a:t>If the bishop cannot be present, the same priest </a:t>
            </a:r>
            <a:br>
              <a:rPr lang="en-US" dirty="0"/>
            </a:br>
            <a:r>
              <a:rPr lang="en-US" dirty="0"/>
              <a:t>who baptized the candidates is authorized to confirm the newly baptized.</a:t>
            </a:r>
          </a:p>
          <a:p>
            <a:pPr marL="231775" indent="-231775">
              <a:lnSpc>
                <a:spcPct val="114000"/>
              </a:lnSpc>
              <a:spcBef>
                <a:spcPts val="0"/>
              </a:spcBef>
            </a:pPr>
            <a:r>
              <a:rPr lang="en-US" dirty="0"/>
              <a:t>The Holy Spirit will </a:t>
            </a:r>
            <a:br>
              <a:rPr lang="en-US" dirty="0"/>
            </a:br>
            <a:r>
              <a:rPr lang="en-US" dirty="0"/>
              <a:t>strengthen them to be </a:t>
            </a:r>
            <a:br>
              <a:rPr lang="en-US" dirty="0"/>
            </a:br>
            <a:r>
              <a:rPr lang="en-US" dirty="0"/>
              <a:t>active members of the </a:t>
            </a:r>
            <a:br>
              <a:rPr lang="en-US" dirty="0"/>
            </a:br>
            <a:r>
              <a:rPr lang="en-US" dirty="0"/>
              <a:t>Church and to build up </a:t>
            </a:r>
            <a:br>
              <a:rPr lang="en-US" dirty="0"/>
            </a:br>
            <a:r>
              <a:rPr lang="en-US" dirty="0"/>
              <a:t>the Body of Christ.</a:t>
            </a:r>
          </a:p>
          <a:p>
            <a:pPr>
              <a:lnSpc>
                <a:spcPct val="114000"/>
              </a:lnSpc>
            </a:pPr>
            <a:endParaRPr lang="en-US" dirty="0"/>
          </a:p>
        </p:txBody>
      </p:sp>
      <p:pic>
        <p:nvPicPr>
          <p:cNvPr id="5" name="Picture 4" descr="A person standing posing for the camera&#10;&#10;Description automatically generated">
            <a:extLst>
              <a:ext uri="{FF2B5EF4-FFF2-40B4-BE49-F238E27FC236}">
                <a16:creationId xmlns:a16="http://schemas.microsoft.com/office/drawing/2014/main" id="{F97E6F76-1217-46BC-AE3D-019725489061}"/>
              </a:ext>
            </a:extLst>
          </p:cNvPr>
          <p:cNvPicPr>
            <a:picLocks noChangeAspect="1"/>
          </p:cNvPicPr>
          <p:nvPr/>
        </p:nvPicPr>
        <p:blipFill rotWithShape="1">
          <a:blip r:embed="rId3">
            <a:extLst>
              <a:ext uri="{28A0092B-C50C-407E-A947-70E740481C1C}">
                <a14:useLocalDpi xmlns:a14="http://schemas.microsoft.com/office/drawing/2010/main" val="0"/>
              </a:ext>
            </a:extLst>
          </a:blip>
          <a:srcRect l="21070" t="1551" b="10314"/>
          <a:stretch/>
        </p:blipFill>
        <p:spPr>
          <a:xfrm>
            <a:off x="5029200" y="3124200"/>
            <a:ext cx="4122196" cy="3070185"/>
          </a:xfrm>
          <a:prstGeom prst="rect">
            <a:avLst/>
          </a:prstGeom>
        </p:spPr>
      </p:pic>
    </p:spTree>
    <p:extLst>
      <p:ext uri="{BB962C8B-B14F-4D97-AF65-F5344CB8AC3E}">
        <p14:creationId xmlns:p14="http://schemas.microsoft.com/office/powerpoint/2010/main" val="42372561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15742A-0257-49F3-933E-D1745DFD45FD}"/>
              </a:ext>
            </a:extLst>
          </p:cNvPr>
          <p:cNvSpPr>
            <a:spLocks noGrp="1"/>
          </p:cNvSpPr>
          <p:nvPr>
            <p:ph type="title"/>
          </p:nvPr>
        </p:nvSpPr>
        <p:spPr>
          <a:xfrm>
            <a:off x="1371600" y="914400"/>
            <a:ext cx="8229600" cy="914400"/>
          </a:xfrm>
        </p:spPr>
        <p:txBody>
          <a:bodyPr/>
          <a:lstStyle/>
          <a:p>
            <a:r>
              <a:rPr lang="en-US" dirty="0"/>
              <a:t>The Eucharist and Mystagogy</a:t>
            </a:r>
          </a:p>
        </p:txBody>
      </p:sp>
      <p:sp>
        <p:nvSpPr>
          <p:cNvPr id="3" name="Content Placeholder 2">
            <a:extLst>
              <a:ext uri="{FF2B5EF4-FFF2-40B4-BE49-F238E27FC236}">
                <a16:creationId xmlns:a16="http://schemas.microsoft.com/office/drawing/2014/main" id="{8DA78463-4AE2-48C8-B058-15169C165F7D}"/>
              </a:ext>
            </a:extLst>
          </p:cNvPr>
          <p:cNvSpPr>
            <a:spLocks noGrp="1"/>
          </p:cNvSpPr>
          <p:nvPr>
            <p:ph idx="1"/>
          </p:nvPr>
        </p:nvSpPr>
        <p:spPr>
          <a:xfrm>
            <a:off x="1396678" y="1710862"/>
            <a:ext cx="6909122" cy="4537538"/>
          </a:xfrm>
        </p:spPr>
        <p:txBody>
          <a:bodyPr>
            <a:normAutofit/>
          </a:bodyPr>
          <a:lstStyle/>
          <a:p>
            <a:pPr marL="231775" indent="-231775">
              <a:lnSpc>
                <a:spcPct val="114000"/>
              </a:lnSpc>
              <a:spcBef>
                <a:spcPts val="0"/>
              </a:spcBef>
            </a:pPr>
            <a:r>
              <a:rPr lang="en-US" dirty="0"/>
              <a:t>After receiving the Sacrament of Confirmation, the candidates’ Christian initiation is complete when they receive the Body and Blood of Christ for the first time. </a:t>
            </a:r>
          </a:p>
          <a:p>
            <a:pPr marL="231775" indent="-231775">
              <a:lnSpc>
                <a:spcPct val="114000"/>
              </a:lnSpc>
              <a:spcBef>
                <a:spcPts val="0"/>
              </a:spcBef>
            </a:pPr>
            <a:r>
              <a:rPr lang="en-US" dirty="0"/>
              <a:t>But the candidates are not done yet! They enter a period of postbaptismal catechesis called </a:t>
            </a:r>
            <a:r>
              <a:rPr lang="en-US" b="1" dirty="0"/>
              <a:t>mystagogy</a:t>
            </a:r>
            <a:r>
              <a:rPr lang="en-US" dirty="0"/>
              <a:t>. Mystagogy is a time for the neophytes to grow in deeper understanding</a:t>
            </a:r>
            <a:br>
              <a:rPr lang="en-US" dirty="0"/>
            </a:br>
            <a:r>
              <a:rPr lang="en-US" dirty="0"/>
              <a:t>of the Paschal Mystery and make it a part of their lives.</a:t>
            </a:r>
          </a:p>
        </p:txBody>
      </p:sp>
    </p:spTree>
    <p:extLst>
      <p:ext uri="{BB962C8B-B14F-4D97-AF65-F5344CB8AC3E}">
        <p14:creationId xmlns:p14="http://schemas.microsoft.com/office/powerpoint/2010/main" val="9321029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295400" y="1066800"/>
            <a:ext cx="8229600" cy="533400"/>
          </a:xfrm>
        </p:spPr>
        <p:txBody>
          <a:bodyPr/>
          <a:lstStyle/>
          <a:p>
            <a:r>
              <a:rPr lang="en-US" dirty="0"/>
              <a:t>The Sacraments of Christian Initiation</a:t>
            </a:r>
          </a:p>
        </p:txBody>
      </p:sp>
      <p:sp>
        <p:nvSpPr>
          <p:cNvPr id="6" name="Content Placeholder 5"/>
          <p:cNvSpPr>
            <a:spLocks noGrp="1"/>
          </p:cNvSpPr>
          <p:nvPr>
            <p:ph idx="1"/>
          </p:nvPr>
        </p:nvSpPr>
        <p:spPr>
          <a:xfrm>
            <a:off x="1447800" y="1524000"/>
            <a:ext cx="6477000" cy="4373563"/>
          </a:xfrm>
        </p:spPr>
        <p:txBody>
          <a:bodyPr/>
          <a:lstStyle/>
          <a:p>
            <a:pPr marL="0" lvl="0" indent="0">
              <a:lnSpc>
                <a:spcPct val="114000"/>
              </a:lnSpc>
              <a:spcBef>
                <a:spcPts val="0"/>
              </a:spcBef>
              <a:buNone/>
            </a:pPr>
            <a:r>
              <a:rPr lang="en-US" b="1" dirty="0"/>
              <a:t>Baptism, Confirmation, and the Eucharist</a:t>
            </a:r>
          </a:p>
          <a:p>
            <a:pPr marL="0" lvl="0" indent="0">
              <a:spcBef>
                <a:spcPts val="0"/>
              </a:spcBef>
              <a:buNone/>
            </a:pPr>
            <a:endParaRPr lang="en-US" b="1" dirty="0"/>
          </a:p>
          <a:p>
            <a:pPr marL="231775" lvl="0" indent="-231775">
              <a:lnSpc>
                <a:spcPct val="114000"/>
              </a:lnSpc>
              <a:spcBef>
                <a:spcPts val="0"/>
              </a:spcBef>
            </a:pPr>
            <a:r>
              <a:rPr lang="en-US" dirty="0"/>
              <a:t>Receiving all three sacraments at the Easter Vigil or the Vigil of Pentecost was the usual way of becoming a Christian in the early Church.</a:t>
            </a:r>
          </a:p>
          <a:p>
            <a:pPr marL="231775" lvl="0" indent="-231775">
              <a:lnSpc>
                <a:spcPct val="114000"/>
              </a:lnSpc>
              <a:spcBef>
                <a:spcPts val="0"/>
              </a:spcBef>
            </a:pPr>
            <a:r>
              <a:rPr lang="en-US" dirty="0"/>
              <a:t>The early Christians realized that this commitment to a way of life that requires love, forgiveness, and service to others takes time to fully embrace. </a:t>
            </a:r>
          </a:p>
          <a:p>
            <a:pPr marL="0" indent="0">
              <a:buNone/>
            </a:pP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1772" y="1057603"/>
            <a:ext cx="8229600" cy="533400"/>
          </a:xfrm>
        </p:spPr>
        <p:txBody>
          <a:bodyPr>
            <a:noAutofit/>
          </a:bodyPr>
          <a:lstStyle/>
          <a:p>
            <a:r>
              <a:rPr lang="en-US" dirty="0"/>
              <a:t>Preparation for the </a:t>
            </a:r>
            <a:br>
              <a:rPr lang="en-US" dirty="0"/>
            </a:br>
            <a:r>
              <a:rPr lang="en-US" dirty="0"/>
              <a:t>Sacraments of Christian Initiation</a:t>
            </a:r>
          </a:p>
        </p:txBody>
      </p:sp>
      <p:sp>
        <p:nvSpPr>
          <p:cNvPr id="3" name="Content Placeholder 2"/>
          <p:cNvSpPr>
            <a:spLocks noGrp="1"/>
          </p:cNvSpPr>
          <p:nvPr>
            <p:ph idx="1"/>
          </p:nvPr>
        </p:nvSpPr>
        <p:spPr>
          <a:xfrm>
            <a:off x="3810000" y="1919636"/>
            <a:ext cx="4953000" cy="4419600"/>
          </a:xfrm>
        </p:spPr>
        <p:txBody>
          <a:bodyPr>
            <a:noAutofit/>
          </a:bodyPr>
          <a:lstStyle/>
          <a:p>
            <a:pPr marL="231775" lvl="0" indent="-231775">
              <a:lnSpc>
                <a:spcPct val="114000"/>
              </a:lnSpc>
              <a:spcBef>
                <a:spcPts val="0"/>
              </a:spcBef>
            </a:pPr>
            <a:r>
              <a:rPr lang="en-US" sz="2200" b="1" dirty="0"/>
              <a:t>Catechesis</a:t>
            </a:r>
            <a:r>
              <a:rPr lang="en-US" sz="2200" dirty="0"/>
              <a:t> is the process by which Christians of all ages are taught the essentials of Christian doctrine and are formed as disciples of Christ. </a:t>
            </a:r>
          </a:p>
          <a:p>
            <a:pPr marL="231775" lvl="0" indent="-231775">
              <a:lnSpc>
                <a:spcPct val="114000"/>
              </a:lnSpc>
              <a:spcBef>
                <a:spcPts val="0"/>
              </a:spcBef>
            </a:pPr>
            <a:r>
              <a:rPr lang="en-US" sz="2200" b="1" dirty="0"/>
              <a:t>Catechists</a:t>
            </a:r>
            <a:r>
              <a:rPr lang="en-US" sz="2200" dirty="0"/>
              <a:t> are the ministers of catechesis.</a:t>
            </a:r>
          </a:p>
          <a:p>
            <a:pPr marL="231775" lvl="0" indent="-231775">
              <a:lnSpc>
                <a:spcPct val="114000"/>
              </a:lnSpc>
              <a:spcBef>
                <a:spcPts val="0"/>
              </a:spcBef>
            </a:pPr>
            <a:r>
              <a:rPr lang="en-US" sz="2200" b="1" dirty="0"/>
              <a:t>Catechumens</a:t>
            </a:r>
            <a:r>
              <a:rPr lang="en-US" sz="2200" dirty="0"/>
              <a:t> are unbaptized people who are preparing for full initiation into the Catholic Church by engaging in formal study, reflection, and prayer. </a:t>
            </a:r>
          </a:p>
        </p:txBody>
      </p:sp>
      <p:pic>
        <p:nvPicPr>
          <p:cNvPr id="5" name="Picture 4" descr="A group of people looking at each other&#10;&#10;Description automatically generated">
            <a:extLst>
              <a:ext uri="{FF2B5EF4-FFF2-40B4-BE49-F238E27FC236}">
                <a16:creationId xmlns:a16="http://schemas.microsoft.com/office/drawing/2014/main" id="{22642CAD-3CCE-46DC-B419-F981B75264DF}"/>
              </a:ext>
            </a:extLst>
          </p:cNvPr>
          <p:cNvPicPr>
            <a:picLocks noChangeAspect="1"/>
          </p:cNvPicPr>
          <p:nvPr/>
        </p:nvPicPr>
        <p:blipFill rotWithShape="1">
          <a:blip r:embed="rId3">
            <a:extLst>
              <a:ext uri="{28A0092B-C50C-407E-A947-70E740481C1C}">
                <a14:useLocalDpi xmlns:a14="http://schemas.microsoft.com/office/drawing/2010/main" val="0"/>
              </a:ext>
            </a:extLst>
          </a:blip>
          <a:srcRect l="10172" r="3358"/>
          <a:stretch/>
        </p:blipFill>
        <p:spPr>
          <a:xfrm>
            <a:off x="1" y="1993773"/>
            <a:ext cx="3721229" cy="2870454"/>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914400"/>
            <a:ext cx="8229600" cy="1295400"/>
          </a:xfrm>
        </p:spPr>
        <p:txBody>
          <a:bodyPr>
            <a:noAutofit/>
          </a:bodyPr>
          <a:lstStyle/>
          <a:p>
            <a:r>
              <a:rPr lang="en-US" dirty="0"/>
              <a:t>Essential Elements in the </a:t>
            </a:r>
            <a:br>
              <a:rPr lang="en-US" dirty="0"/>
            </a:br>
            <a:r>
              <a:rPr lang="en-US" dirty="0"/>
              <a:t>Process of Becoming a Fully </a:t>
            </a:r>
            <a:br>
              <a:rPr lang="en-US" dirty="0"/>
            </a:br>
            <a:r>
              <a:rPr lang="en-US" dirty="0"/>
              <a:t>Initiated Member of the Church</a:t>
            </a:r>
          </a:p>
        </p:txBody>
      </p:sp>
      <p:sp>
        <p:nvSpPr>
          <p:cNvPr id="3" name="Content Placeholder 2"/>
          <p:cNvSpPr>
            <a:spLocks noGrp="1"/>
          </p:cNvSpPr>
          <p:nvPr>
            <p:ph idx="1"/>
          </p:nvPr>
        </p:nvSpPr>
        <p:spPr>
          <a:xfrm>
            <a:off x="762000" y="2362200"/>
            <a:ext cx="4800601" cy="2209800"/>
          </a:xfrm>
        </p:spPr>
        <p:txBody>
          <a:bodyPr>
            <a:noAutofit/>
          </a:bodyPr>
          <a:lstStyle/>
          <a:p>
            <a:pPr marL="231775" indent="-231775">
              <a:lnSpc>
                <a:spcPct val="114000"/>
              </a:lnSpc>
              <a:spcBef>
                <a:spcPts val="0"/>
              </a:spcBef>
            </a:pPr>
            <a:r>
              <a:rPr lang="en-US" dirty="0"/>
              <a:t>Proclamation of the Word</a:t>
            </a:r>
          </a:p>
          <a:p>
            <a:pPr marL="231775" indent="-231775">
              <a:lnSpc>
                <a:spcPct val="114000"/>
              </a:lnSpc>
              <a:spcBef>
                <a:spcPts val="0"/>
              </a:spcBef>
            </a:pPr>
            <a:r>
              <a:rPr lang="en-US" dirty="0"/>
              <a:t>Acceptance of the Gospel</a:t>
            </a:r>
          </a:p>
          <a:p>
            <a:pPr marL="231775" indent="-231775">
              <a:lnSpc>
                <a:spcPct val="114000"/>
              </a:lnSpc>
              <a:spcBef>
                <a:spcPts val="0"/>
              </a:spcBef>
            </a:pPr>
            <a:r>
              <a:rPr lang="en-US" dirty="0"/>
              <a:t>Conversion to a new way of life</a:t>
            </a:r>
          </a:p>
          <a:p>
            <a:pPr marL="231775" indent="-231775">
              <a:lnSpc>
                <a:spcPct val="114000"/>
              </a:lnSpc>
              <a:spcBef>
                <a:spcPts val="0"/>
              </a:spcBef>
            </a:pPr>
            <a:r>
              <a:rPr lang="en-US" dirty="0"/>
              <a:t>Profession of faith</a:t>
            </a:r>
          </a:p>
          <a:p>
            <a:pPr marL="231775" indent="-231775">
              <a:lnSpc>
                <a:spcPct val="114000"/>
              </a:lnSpc>
              <a:spcBef>
                <a:spcPts val="0"/>
              </a:spcBef>
            </a:pPr>
            <a:r>
              <a:rPr lang="en-US" dirty="0"/>
              <a:t>Baptism</a:t>
            </a:r>
          </a:p>
          <a:p>
            <a:pPr marL="231775" indent="-231775">
              <a:lnSpc>
                <a:spcPct val="114000"/>
              </a:lnSpc>
              <a:spcBef>
                <a:spcPts val="0"/>
              </a:spcBef>
            </a:pPr>
            <a:r>
              <a:rPr lang="en-US" dirty="0"/>
              <a:t>Outpouring of the Holy Spirit</a:t>
            </a:r>
          </a:p>
          <a:p>
            <a:pPr marL="231775" indent="-231775">
              <a:lnSpc>
                <a:spcPct val="114000"/>
              </a:lnSpc>
              <a:spcBef>
                <a:spcPts val="0"/>
              </a:spcBef>
            </a:pPr>
            <a:r>
              <a:rPr lang="en-US" dirty="0"/>
              <a:t>Reception of the Eucharist</a:t>
            </a:r>
          </a:p>
        </p:txBody>
      </p:sp>
      <p:pic>
        <p:nvPicPr>
          <p:cNvPr id="5" name="Picture 4" descr="A picture containing food&#10;&#10;Description automatically generated">
            <a:extLst>
              <a:ext uri="{FF2B5EF4-FFF2-40B4-BE49-F238E27FC236}">
                <a16:creationId xmlns:a16="http://schemas.microsoft.com/office/drawing/2014/main" id="{28C94EFB-D18A-4120-A657-5F1B75F002C0}"/>
              </a:ext>
            </a:extLst>
          </p:cNvPr>
          <p:cNvPicPr>
            <a:picLocks noChangeAspect="1"/>
          </p:cNvPicPr>
          <p:nvPr/>
        </p:nvPicPr>
        <p:blipFill rotWithShape="1">
          <a:blip r:embed="rId3">
            <a:extLst>
              <a:ext uri="{28A0092B-C50C-407E-A947-70E740481C1C}">
                <a14:useLocalDpi xmlns:a14="http://schemas.microsoft.com/office/drawing/2010/main" val="0"/>
              </a:ext>
            </a:extLst>
          </a:blip>
          <a:srcRect l="18752" r="15158"/>
          <a:stretch/>
        </p:blipFill>
        <p:spPr>
          <a:xfrm>
            <a:off x="5566023" y="2459422"/>
            <a:ext cx="3577977" cy="3048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14400"/>
            <a:ext cx="8229600" cy="990600"/>
          </a:xfrm>
        </p:spPr>
        <p:txBody>
          <a:bodyPr>
            <a:normAutofit/>
          </a:bodyPr>
          <a:lstStyle/>
          <a:p>
            <a:r>
              <a:rPr lang="en-US" dirty="0"/>
              <a:t>Why do we have the</a:t>
            </a:r>
            <a:br>
              <a:rPr lang="en-US" dirty="0"/>
            </a:br>
            <a:r>
              <a:rPr lang="en-US" dirty="0"/>
              <a:t>Rite of Christian Initiation of Adults?</a:t>
            </a:r>
          </a:p>
        </p:txBody>
      </p:sp>
      <p:sp>
        <p:nvSpPr>
          <p:cNvPr id="3" name="Content Placeholder 2"/>
          <p:cNvSpPr>
            <a:spLocks noGrp="1"/>
          </p:cNvSpPr>
          <p:nvPr>
            <p:ph idx="1"/>
          </p:nvPr>
        </p:nvSpPr>
        <p:spPr>
          <a:xfrm>
            <a:off x="914400" y="2027237"/>
            <a:ext cx="7467600" cy="3916363"/>
          </a:xfrm>
        </p:spPr>
        <p:txBody>
          <a:bodyPr>
            <a:normAutofit/>
          </a:bodyPr>
          <a:lstStyle/>
          <a:p>
            <a:pPr marL="231775" indent="-231775">
              <a:lnSpc>
                <a:spcPct val="114000"/>
              </a:lnSpc>
              <a:spcBef>
                <a:spcPts val="0"/>
              </a:spcBef>
            </a:pPr>
            <a:r>
              <a:rPr lang="en-US" dirty="0"/>
              <a:t>Baptism is the first Sacrament of Christian Initiation. We use two different but closely related rites when celebrating this sacrament.</a:t>
            </a:r>
          </a:p>
          <a:p>
            <a:pPr marL="231775" indent="-231775">
              <a:lnSpc>
                <a:spcPct val="114000"/>
              </a:lnSpc>
              <a:spcBef>
                <a:spcPts val="0"/>
              </a:spcBef>
            </a:pPr>
            <a:r>
              <a:rPr lang="en-US" dirty="0"/>
              <a:t>We celebrate the rite of Baptism when baptizing children who have not reached the age of reason (age seven). </a:t>
            </a:r>
          </a:p>
          <a:p>
            <a:pPr marL="231775" indent="-231775">
              <a:lnSpc>
                <a:spcPct val="114000"/>
              </a:lnSpc>
              <a:spcBef>
                <a:spcPts val="0"/>
              </a:spcBef>
            </a:pPr>
            <a:r>
              <a:rPr lang="en-US" dirty="0"/>
              <a:t>When baptizing older children and adults, we celebrate the </a:t>
            </a:r>
            <a:r>
              <a:rPr lang="en-US" b="1" dirty="0"/>
              <a:t>Rite of Christian Initiation of Adults</a:t>
            </a:r>
            <a:r>
              <a:rPr lang="en-US" dirty="0"/>
              <a: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008993"/>
            <a:ext cx="8229600" cy="533400"/>
          </a:xfrm>
        </p:spPr>
        <p:txBody>
          <a:bodyPr/>
          <a:lstStyle/>
          <a:p>
            <a:r>
              <a:rPr lang="en-US" dirty="0"/>
              <a:t>Who Are the Candidates for the Sacraments?</a:t>
            </a:r>
          </a:p>
        </p:txBody>
      </p:sp>
      <p:sp>
        <p:nvSpPr>
          <p:cNvPr id="3" name="Content Placeholder 2"/>
          <p:cNvSpPr>
            <a:spLocks noGrp="1"/>
          </p:cNvSpPr>
          <p:nvPr>
            <p:ph idx="1"/>
          </p:nvPr>
        </p:nvSpPr>
        <p:spPr>
          <a:xfrm>
            <a:off x="3657600" y="1676400"/>
            <a:ext cx="5105400" cy="4373563"/>
          </a:xfrm>
        </p:spPr>
        <p:txBody>
          <a:bodyPr>
            <a:noAutofit/>
          </a:bodyPr>
          <a:lstStyle/>
          <a:p>
            <a:pPr marL="231775" indent="-231775">
              <a:lnSpc>
                <a:spcPct val="114000"/>
              </a:lnSpc>
              <a:spcBef>
                <a:spcPts val="0"/>
              </a:spcBef>
            </a:pPr>
            <a:r>
              <a:rPr lang="en-US" sz="2200" dirty="0"/>
              <a:t>RCIA is first intended for all catechumens, those who have</a:t>
            </a:r>
            <a:br>
              <a:rPr lang="en-US" sz="2200" dirty="0"/>
            </a:br>
            <a:r>
              <a:rPr lang="en-US" sz="2200" dirty="0"/>
              <a:t>not been baptized. </a:t>
            </a:r>
          </a:p>
          <a:p>
            <a:pPr marL="231775" indent="-231775">
              <a:lnSpc>
                <a:spcPct val="114000"/>
              </a:lnSpc>
              <a:spcBef>
                <a:spcPts val="0"/>
              </a:spcBef>
            </a:pPr>
            <a:r>
              <a:rPr lang="en-US" sz="2200" dirty="0"/>
              <a:t>Those who have already been baptized do not participate in the baptismal rites of the RCIA, as they are already members of the faith. </a:t>
            </a:r>
          </a:p>
          <a:p>
            <a:pPr marL="231775" indent="-231775">
              <a:lnSpc>
                <a:spcPct val="114000"/>
              </a:lnSpc>
              <a:spcBef>
                <a:spcPts val="0"/>
              </a:spcBef>
            </a:pPr>
            <a:r>
              <a:rPr lang="en-US" sz="2200" dirty="0"/>
              <a:t>The Rite of Christian Initiation of Adults can also include those who have already been baptized as Christians, but not in the Catholic Church. </a:t>
            </a:r>
          </a:p>
        </p:txBody>
      </p:sp>
      <p:pic>
        <p:nvPicPr>
          <p:cNvPr id="5" name="Picture 4" descr="A person in a blue shirt&#10;&#10;Description automatically generated">
            <a:extLst>
              <a:ext uri="{FF2B5EF4-FFF2-40B4-BE49-F238E27FC236}">
                <a16:creationId xmlns:a16="http://schemas.microsoft.com/office/drawing/2014/main" id="{57F1FB2B-27A6-464E-AB8B-ED6E54AC5596}"/>
              </a:ext>
            </a:extLst>
          </p:cNvPr>
          <p:cNvPicPr>
            <a:picLocks noChangeAspect="1"/>
          </p:cNvPicPr>
          <p:nvPr/>
        </p:nvPicPr>
        <p:blipFill rotWithShape="1">
          <a:blip r:embed="rId3">
            <a:extLst>
              <a:ext uri="{28A0092B-C50C-407E-A947-70E740481C1C}">
                <a14:useLocalDpi xmlns:a14="http://schemas.microsoft.com/office/drawing/2010/main" val="0"/>
              </a:ext>
            </a:extLst>
          </a:blip>
          <a:srcRect l="36465"/>
          <a:stretch/>
        </p:blipFill>
        <p:spPr>
          <a:xfrm>
            <a:off x="0" y="1790700"/>
            <a:ext cx="3525656" cy="31242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041419"/>
            <a:ext cx="8229600" cy="533400"/>
          </a:xfrm>
        </p:spPr>
        <p:txBody>
          <a:bodyPr/>
          <a:lstStyle/>
          <a:p>
            <a:r>
              <a:rPr lang="en-US" dirty="0"/>
              <a:t>The Stages of RCIA</a:t>
            </a:r>
          </a:p>
        </p:txBody>
      </p:sp>
      <p:sp>
        <p:nvSpPr>
          <p:cNvPr id="3" name="Content Placeholder 2"/>
          <p:cNvSpPr>
            <a:spLocks noGrp="1"/>
          </p:cNvSpPr>
          <p:nvPr>
            <p:ph idx="1"/>
          </p:nvPr>
        </p:nvSpPr>
        <p:spPr>
          <a:xfrm>
            <a:off x="3810000" y="1811303"/>
            <a:ext cx="4953000" cy="4373563"/>
          </a:xfrm>
        </p:spPr>
        <p:txBody>
          <a:bodyPr>
            <a:noAutofit/>
          </a:bodyPr>
          <a:lstStyle/>
          <a:p>
            <a:pPr marL="0" indent="0">
              <a:buNone/>
            </a:pPr>
            <a:r>
              <a:rPr lang="en-US" dirty="0"/>
              <a:t>The RCIA process includes seven stages—four distinct periods of preparation and three steps.</a:t>
            </a:r>
          </a:p>
          <a:p>
            <a:pPr marL="346075" indent="-346075">
              <a:buAutoNum type="arabicPeriod"/>
            </a:pPr>
            <a:r>
              <a:rPr lang="en-US" dirty="0"/>
              <a:t>Period of Inquiry </a:t>
            </a:r>
            <a:br>
              <a:rPr lang="en-US" dirty="0"/>
            </a:br>
            <a:r>
              <a:rPr lang="en-US" dirty="0"/>
              <a:t>(Period of Evangelization </a:t>
            </a:r>
            <a:br>
              <a:rPr lang="en-US" dirty="0"/>
            </a:br>
            <a:r>
              <a:rPr lang="en-US" dirty="0"/>
              <a:t>and Precatechumenate)</a:t>
            </a:r>
          </a:p>
          <a:p>
            <a:pPr marL="346075" indent="-346075">
              <a:buAutoNum type="arabicPeriod"/>
            </a:pPr>
            <a:r>
              <a:rPr lang="en-US" dirty="0"/>
              <a:t>First Step: Rite of Acceptance into the Order of Catechumens</a:t>
            </a:r>
          </a:p>
          <a:p>
            <a:pPr marL="346075" indent="-346075">
              <a:buAutoNum type="arabicPeriod"/>
            </a:pPr>
            <a:r>
              <a:rPr lang="en-US" dirty="0"/>
              <a:t>Period of the Catechumenate</a:t>
            </a:r>
          </a:p>
        </p:txBody>
      </p:sp>
      <p:pic>
        <p:nvPicPr>
          <p:cNvPr id="7" name="Picture 6" descr="A picture containing drawing&#10;&#10;Description automatically generated">
            <a:extLst>
              <a:ext uri="{FF2B5EF4-FFF2-40B4-BE49-F238E27FC236}">
                <a16:creationId xmlns:a16="http://schemas.microsoft.com/office/drawing/2014/main" id="{66475774-F157-4A12-A81E-DF38743675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1844567"/>
            <a:ext cx="2760881" cy="3422904"/>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14400"/>
            <a:ext cx="8229600" cy="533400"/>
          </a:xfrm>
        </p:spPr>
        <p:txBody>
          <a:bodyPr>
            <a:normAutofit/>
          </a:bodyPr>
          <a:lstStyle/>
          <a:p>
            <a:r>
              <a:rPr lang="en-US" sz="2000" dirty="0"/>
              <a:t>The Stages of RCIA (continued)</a:t>
            </a:r>
          </a:p>
        </p:txBody>
      </p:sp>
      <p:sp>
        <p:nvSpPr>
          <p:cNvPr id="3" name="Content Placeholder 2"/>
          <p:cNvSpPr>
            <a:spLocks noGrp="1"/>
          </p:cNvSpPr>
          <p:nvPr>
            <p:ph idx="1"/>
          </p:nvPr>
        </p:nvSpPr>
        <p:spPr>
          <a:xfrm>
            <a:off x="3810000" y="1866481"/>
            <a:ext cx="4953000" cy="4373563"/>
          </a:xfrm>
        </p:spPr>
        <p:txBody>
          <a:bodyPr>
            <a:noAutofit/>
          </a:bodyPr>
          <a:lstStyle/>
          <a:p>
            <a:pPr marL="346075" indent="-346075">
              <a:buFont typeface="+mj-lt"/>
              <a:buAutoNum type="arabicPeriod" startAt="4"/>
            </a:pPr>
            <a:r>
              <a:rPr lang="en-US" dirty="0"/>
              <a:t>Second Step: Rite of Election</a:t>
            </a:r>
            <a:br>
              <a:rPr lang="en-US" dirty="0"/>
            </a:br>
            <a:r>
              <a:rPr lang="en-US" dirty="0"/>
              <a:t>or Enrollment of Names</a:t>
            </a:r>
          </a:p>
          <a:p>
            <a:pPr marL="346075" indent="-346075">
              <a:buAutoNum type="arabicPeriod" startAt="4"/>
            </a:pPr>
            <a:r>
              <a:rPr lang="en-US" dirty="0"/>
              <a:t>Period of Purification and Enlightenment</a:t>
            </a:r>
          </a:p>
          <a:p>
            <a:pPr marL="346075" indent="-346075">
              <a:buAutoNum type="arabicPeriod" startAt="4"/>
            </a:pPr>
            <a:r>
              <a:rPr lang="en-US" dirty="0"/>
              <a:t>Third Step: Celebration of the Sacraments of Initiation</a:t>
            </a:r>
          </a:p>
          <a:p>
            <a:pPr marL="346075" indent="-346075">
              <a:buAutoNum type="arabicPeriod" startAt="4"/>
            </a:pPr>
            <a:r>
              <a:rPr lang="en-US" dirty="0"/>
              <a:t>Period of Postbaptismal Catechesis or Mystagogy</a:t>
            </a:r>
          </a:p>
        </p:txBody>
      </p:sp>
      <p:pic>
        <p:nvPicPr>
          <p:cNvPr id="7" name="Picture 6" descr="A picture containing drawing&#10;&#10;Description automatically generated">
            <a:extLst>
              <a:ext uri="{FF2B5EF4-FFF2-40B4-BE49-F238E27FC236}">
                <a16:creationId xmlns:a16="http://schemas.microsoft.com/office/drawing/2014/main" id="{66475774-F157-4A12-A81E-DF38743675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1866481"/>
            <a:ext cx="2760881" cy="3422904"/>
          </a:xfrm>
          <a:prstGeom prst="rect">
            <a:avLst/>
          </a:prstGeom>
        </p:spPr>
      </p:pic>
    </p:spTree>
    <p:extLst>
      <p:ext uri="{BB962C8B-B14F-4D97-AF65-F5344CB8AC3E}">
        <p14:creationId xmlns:p14="http://schemas.microsoft.com/office/powerpoint/2010/main" val="2408834407"/>
      </p:ext>
    </p:extLst>
  </p:cSld>
  <p:clrMapOvr>
    <a:masterClrMapping/>
  </p:clrMapOvr>
</p:sld>
</file>

<file path=ppt/theme/theme1.xml><?xml version="1.0" encoding="utf-8"?>
<a:theme xmlns:a="http://schemas.openxmlformats.org/drawingml/2006/main" name="LI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a:spAutoFit/>
      </a:bodyPr>
      <a:lstStyle>
        <a:defPPr>
          <a:defRPr sz="800" dirty="0">
            <a:solidFill>
              <a:schemeClr val="bg1">
                <a:lumMod val="65000"/>
              </a:schemeClr>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445</TotalTime>
  <Words>2382</Words>
  <Application>Microsoft Office PowerPoint</Application>
  <PresentationFormat>On-screen Show (4:3)</PresentationFormat>
  <Paragraphs>163</Paragraphs>
  <Slides>22</Slides>
  <Notes>22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22</vt:i4>
      </vt:variant>
    </vt:vector>
  </HeadingPairs>
  <TitlesOfParts>
    <vt:vector size="25" baseType="lpstr">
      <vt:lpstr>Arial</vt:lpstr>
      <vt:lpstr>Calibri</vt:lpstr>
      <vt:lpstr>LIC Presentation template</vt:lpstr>
      <vt:lpstr>The Rite of Christian  Initiation of Adults</vt:lpstr>
      <vt:lpstr>Chapter Focus Question:</vt:lpstr>
      <vt:lpstr>The Sacraments of Christian Initiation</vt:lpstr>
      <vt:lpstr>Preparation for the  Sacraments of Christian Initiation</vt:lpstr>
      <vt:lpstr>Essential Elements in the  Process of Becoming a Fully  Initiated Member of the Church</vt:lpstr>
      <vt:lpstr>Why do we have the Rite of Christian Initiation of Adults?</vt:lpstr>
      <vt:lpstr>Who Are the Candidates for the Sacraments?</vt:lpstr>
      <vt:lpstr>The Stages of RCIA</vt:lpstr>
      <vt:lpstr>The Stages of RCIA (continued)</vt:lpstr>
      <vt:lpstr>Period of Inquiry</vt:lpstr>
      <vt:lpstr>First Step: Acceptance into  the Order of the Catechumenate</vt:lpstr>
      <vt:lpstr> Period of the Catechumenate </vt:lpstr>
      <vt:lpstr>PowerPoint Presentation</vt:lpstr>
      <vt:lpstr>The Rite of Election</vt:lpstr>
      <vt:lpstr>The Rite of Election (continued)</vt:lpstr>
      <vt:lpstr>Period of Purification and Enlightenment</vt:lpstr>
      <vt:lpstr>Scrutinies</vt:lpstr>
      <vt:lpstr>Two Presentations</vt:lpstr>
      <vt:lpstr>Third Step: Celebration of the Sacraments of Christian Initiation</vt:lpstr>
      <vt:lpstr>Essential Elements of Baptism</vt:lpstr>
      <vt:lpstr>Confirmation</vt:lpstr>
      <vt:lpstr>The Eucharist and Mystagogy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Rite of Christian  Initiation of Adults</dc:title>
  <dc:creator>Ivy Wick</dc:creator>
  <cp:lastModifiedBy>Brooke Saron</cp:lastModifiedBy>
  <cp:revision>70</cp:revision>
  <dcterms:created xsi:type="dcterms:W3CDTF">2020-11-06T12:31:52Z</dcterms:created>
  <dcterms:modified xsi:type="dcterms:W3CDTF">2020-12-03T21:24:41Z</dcterms:modified>
</cp:coreProperties>
</file>